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charts/chart3.xml" ContentType="application/vnd.openxmlformats-officedocument.drawingml.chart+xml"/>
  <Override PartName="/ppt/notesSlides/notesSlide13.xml" ContentType="application/vnd.openxmlformats-officedocument.presentationml.notesSlide+xml"/>
  <Override PartName="/ppt/charts/chart4.xml" ContentType="application/vnd.openxmlformats-officedocument.drawingml.chart+xml"/>
  <Override PartName="/ppt/notesSlides/notesSlide14.xml" ContentType="application/vnd.openxmlformats-officedocument.presentationml.notesSlide+xml"/>
  <Override PartName="/ppt/charts/chart5.xml" ContentType="application/vnd.openxmlformats-officedocument.drawingml.chart+xml"/>
  <Override PartName="/ppt/notesSlides/notesSlide15.xml" ContentType="application/vnd.openxmlformats-officedocument.presentationml.notesSlide+xml"/>
  <Override PartName="/ppt/charts/chart6.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7.xml" ContentType="application/vnd.openxmlformats-officedocument.drawingml.chart+xml"/>
  <Override PartName="/ppt/drawings/drawing1.xml" ContentType="application/vnd.openxmlformats-officedocument.drawingml.chartshapes+xml"/>
  <Override PartName="/ppt/notesSlides/notesSlide18.xml" ContentType="application/vnd.openxmlformats-officedocument.presentationml.notesSlide+xml"/>
  <Override PartName="/ppt/charts/chart8.xml" ContentType="application/vnd.openxmlformats-officedocument.drawingml.chart+xml"/>
  <Override PartName="/ppt/drawings/drawing2.xml" ContentType="application/vnd.openxmlformats-officedocument.drawingml.chartshapes+xml"/>
  <Override PartName="/ppt/notesSlides/notesSlide19.xml" ContentType="application/vnd.openxmlformats-officedocument.presentationml.notesSlide+xml"/>
  <Override PartName="/ppt/charts/chart9.xml" ContentType="application/vnd.openxmlformats-officedocument.drawingml.chart+xml"/>
  <Override PartName="/ppt/drawings/drawing3.xml" ContentType="application/vnd.openxmlformats-officedocument.drawingml.chartshapes+xml"/>
  <Override PartName="/ppt/notesSlides/notesSlide20.xml" ContentType="application/vnd.openxmlformats-officedocument.presentationml.notesSlide+xml"/>
  <Override PartName="/ppt/charts/chart10.xml" ContentType="application/vnd.openxmlformats-officedocument.drawingml.chart+xml"/>
  <Override PartName="/ppt/drawings/drawing4.xml" ContentType="application/vnd.openxmlformats-officedocument.drawingml.chartshapes+xml"/>
  <Override PartName="/ppt/notesSlides/notesSlide21.xml" ContentType="application/vnd.openxmlformats-officedocument.presentationml.notesSlide+xml"/>
  <Override PartName="/ppt/charts/chart11.xml" ContentType="application/vnd.openxmlformats-officedocument.drawingml.chart+xml"/>
  <Override PartName="/ppt/notesSlides/notesSlide22.xml" ContentType="application/vnd.openxmlformats-officedocument.presentationml.notesSlide+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autoCompressPictures="0">
  <p:sldMasterIdLst>
    <p:sldMasterId id="2147483648" r:id="rId1"/>
    <p:sldMasterId id="2147483649" r:id="rId2"/>
  </p:sldMasterIdLst>
  <p:notesMasterIdLst>
    <p:notesMasterId r:id="rId37"/>
  </p:notesMasterIdLst>
  <p:handoutMasterIdLst>
    <p:handoutMasterId r:id="rId38"/>
  </p:handoutMasterIdLst>
  <p:sldIdLst>
    <p:sldId id="387" r:id="rId3"/>
    <p:sldId id="406" r:id="rId4"/>
    <p:sldId id="408" r:id="rId5"/>
    <p:sldId id="411" r:id="rId6"/>
    <p:sldId id="413" r:id="rId7"/>
    <p:sldId id="409" r:id="rId8"/>
    <p:sldId id="420" r:id="rId9"/>
    <p:sldId id="407" r:id="rId10"/>
    <p:sldId id="410" r:id="rId11"/>
    <p:sldId id="412" r:id="rId12"/>
    <p:sldId id="421" r:id="rId13"/>
    <p:sldId id="422" r:id="rId14"/>
    <p:sldId id="423" r:id="rId15"/>
    <p:sldId id="425" r:id="rId16"/>
    <p:sldId id="424" r:id="rId17"/>
    <p:sldId id="426" r:id="rId18"/>
    <p:sldId id="402" r:id="rId19"/>
    <p:sldId id="396" r:id="rId20"/>
    <p:sldId id="390" r:id="rId21"/>
    <p:sldId id="391" r:id="rId22"/>
    <p:sldId id="394" r:id="rId23"/>
    <p:sldId id="393" r:id="rId24"/>
    <p:sldId id="397" r:id="rId25"/>
    <p:sldId id="403" r:id="rId26"/>
    <p:sldId id="405" r:id="rId27"/>
    <p:sldId id="414" r:id="rId28"/>
    <p:sldId id="415" r:id="rId29"/>
    <p:sldId id="416" r:id="rId30"/>
    <p:sldId id="417" r:id="rId31"/>
    <p:sldId id="418" r:id="rId32"/>
    <p:sldId id="419" r:id="rId33"/>
    <p:sldId id="404" r:id="rId34"/>
    <p:sldId id="395" r:id="rId35"/>
    <p:sldId id="401" r:id="rId36"/>
  </p:sldIdLst>
  <p:sldSz cx="24384000" cy="13716000"/>
  <p:notesSz cx="6858000" cy="9144000"/>
  <p:embeddedFontLst>
    <p:embeddedFont>
      <p:font typeface="Consolas" panose="020B0609020204030204" pitchFamily="49" charset="0"/>
      <p:regular r:id="rId39"/>
      <p:bold r:id="rId40"/>
      <p:italic r:id="rId41"/>
      <p:boldItalic r:id="rId42"/>
    </p:embeddedFont>
    <p:embeddedFont>
      <p:font typeface="Web Symbols" pitchFamily="50" charset="0"/>
      <p:regular r:id="rId43"/>
    </p:embeddedFont>
    <p:embeddedFont>
      <p:font typeface="Adhesive Nr. Seven Banners" pitchFamily="2" charset="0"/>
      <p:regular r:id="rId44"/>
    </p:embeddedFont>
    <p:embeddedFont>
      <p:font typeface="Roboto" panose="02000000000000000000" pitchFamily="2" charset="0"/>
      <p:regular r:id="rId45"/>
    </p:embeddedFont>
    <p:embeddedFont>
      <p:font typeface="Cambria Math" panose="02040503050406030204" pitchFamily="18" charset="0"/>
      <p:regular r:id="rId46"/>
    </p:embeddedFont>
    <p:embeddedFont>
      <p:font typeface="Nevis" panose="02000800000000000000" pitchFamily="2" charset="0"/>
      <p:bold r:id="rId47"/>
    </p:embeddedFont>
    <p:embeddedFont>
      <p:font typeface="Calibri" panose="020F0502020204030204" pitchFamily="34" charset="0"/>
      <p:regular r:id="rId48"/>
      <p:bold r:id="rId49"/>
      <p:italic r:id="rId50"/>
      <p:boldItalic r:id="rId51"/>
    </p:embeddedFont>
    <p:embeddedFont>
      <p:font typeface="Entypo" pitchFamily="50" charset="0"/>
      <p:regular r:id="rId52"/>
    </p:embeddedFont>
    <p:embeddedFont>
      <p:font typeface="Veneer extras" panose="02000806000000000000" pitchFamily="50" charset="0"/>
      <p:regular r:id="rId53"/>
    </p:embeddedFont>
    <p:embeddedFont>
      <p:font typeface="Heavyweight" panose="00000400000000000000" pitchFamily="2" charset="0"/>
      <p:regular r:id="rId54"/>
    </p:embeddedFont>
    <p:embeddedFont>
      <p:font typeface="Veneer extras" panose="02000806000000000000" pitchFamily="50" charset="0"/>
      <p:regular r:id="rId53"/>
    </p:embeddedFont>
    <p:embeddedFont>
      <p:font typeface="nevis Bold" panose="02000800000000000000" pitchFamily="2" charset="0"/>
      <p:bold r:id="rId55"/>
    </p:embeddedFont>
    <p:embeddedFont>
      <p:font typeface="Daniel Black" pitchFamily="50" charset="0"/>
      <p:bold r:id="rId56"/>
    </p:embeddedFont>
  </p:embeddedFontLst>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7485">
          <p15:clr>
            <a:srgbClr val="A4A3A4"/>
          </p15:clr>
        </p15:guide>
        <p15:guide id="2" orient="horz" pos="8393">
          <p15:clr>
            <a:srgbClr val="A4A3A4"/>
          </p15:clr>
        </p15:guide>
        <p15:guide id="3" orient="horz" pos="953">
          <p15:clr>
            <a:srgbClr val="A4A3A4"/>
          </p15:clr>
        </p15:guide>
        <p15:guide id="4" orient="horz" pos="1769">
          <p15:clr>
            <a:srgbClr val="A4A3A4"/>
          </p15:clr>
        </p15:guide>
        <p15:guide id="5" orient="horz" pos="414">
          <p15:clr>
            <a:srgbClr val="A4A3A4"/>
          </p15:clr>
        </p15:guide>
        <p15:guide id="6" orient="horz" pos="4405">
          <p15:clr>
            <a:srgbClr val="A4A3A4"/>
          </p15:clr>
        </p15:guide>
        <p15:guide id="7" pos="7680">
          <p15:clr>
            <a:srgbClr val="A4A3A4"/>
          </p15:clr>
        </p15:guide>
        <p15:guide id="8" pos="13880">
          <p15:clr>
            <a:srgbClr val="A4A3A4"/>
          </p15:clr>
        </p15:guide>
        <p15:guide id="9" pos="1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313"/>
    <a:srgbClr val="252F53"/>
    <a:srgbClr val="FFFFFF"/>
    <a:srgbClr val="525656"/>
    <a:srgbClr val="0A1C6C"/>
    <a:srgbClr val="2C2C2C"/>
    <a:srgbClr val="6AB9C0"/>
    <a:srgbClr val="FFCD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73" autoAdjust="0"/>
    <p:restoredTop sz="92290" autoAdjust="0"/>
  </p:normalViewPr>
  <p:slideViewPr>
    <p:cSldViewPr showGuides="1">
      <p:cViewPr varScale="1">
        <p:scale>
          <a:sx n="51" d="100"/>
          <a:sy n="51" d="100"/>
        </p:scale>
        <p:origin x="36" y="132"/>
      </p:cViewPr>
      <p:guideLst>
        <p:guide orient="horz" pos="7485"/>
        <p:guide orient="horz" pos="8393"/>
        <p:guide orient="horz" pos="953"/>
        <p:guide orient="horz" pos="1769"/>
        <p:guide orient="horz" pos="414"/>
        <p:guide orient="horz" pos="4405"/>
        <p:guide pos="7680"/>
        <p:guide pos="13880"/>
        <p:guide pos="1406"/>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177779856"/>
        <c:axId val="39686492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177779856"/>
        <c:scaling>
          <c:orientation val="minMax"/>
        </c:scaling>
        <c:delete val="1"/>
        <c:axPos val="b"/>
        <c:numFmt formatCode="General" sourceLinked="0"/>
        <c:majorTickMark val="out"/>
        <c:minorTickMark val="none"/>
        <c:tickLblPos val="nextTo"/>
        <c:crossAx val="396864920"/>
        <c:crosses val="autoZero"/>
        <c:auto val="1"/>
        <c:lblAlgn val="ctr"/>
        <c:lblOffset val="100"/>
        <c:noMultiLvlLbl val="0"/>
      </c:catAx>
      <c:valAx>
        <c:axId val="39686492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17777985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97002072"/>
        <c:axId val="39699932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97002072"/>
        <c:scaling>
          <c:orientation val="minMax"/>
        </c:scaling>
        <c:delete val="1"/>
        <c:axPos val="b"/>
        <c:numFmt formatCode="General" sourceLinked="0"/>
        <c:majorTickMark val="in"/>
        <c:minorTickMark val="none"/>
        <c:tickLblPos val="nextTo"/>
        <c:crossAx val="396999328"/>
        <c:crosses val="autoZero"/>
        <c:auto val="1"/>
        <c:lblAlgn val="ctr"/>
        <c:lblOffset val="100"/>
        <c:tickLblSkip val="1"/>
        <c:tickMarkSkip val="1"/>
        <c:noMultiLvlLbl val="0"/>
      </c:catAx>
      <c:valAx>
        <c:axId val="39699932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9700207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96866880"/>
        <c:axId val="39686727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96866880"/>
        <c:scaling>
          <c:orientation val="minMax"/>
        </c:scaling>
        <c:delete val="1"/>
        <c:axPos val="b"/>
        <c:numFmt formatCode="General" sourceLinked="0"/>
        <c:majorTickMark val="in"/>
        <c:minorTickMark val="none"/>
        <c:tickLblPos val="nextTo"/>
        <c:crossAx val="396867272"/>
        <c:crosses val="autoZero"/>
        <c:auto val="1"/>
        <c:lblAlgn val="ctr"/>
        <c:lblOffset val="100"/>
        <c:tickLblSkip val="1"/>
        <c:tickMarkSkip val="1"/>
        <c:noMultiLvlLbl val="0"/>
      </c:catAx>
      <c:valAx>
        <c:axId val="39686727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9686688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96870408"/>
        <c:axId val="39686923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96870408"/>
        <c:scaling>
          <c:orientation val="minMax"/>
        </c:scaling>
        <c:delete val="1"/>
        <c:axPos val="b"/>
        <c:numFmt formatCode="General" sourceLinked="0"/>
        <c:majorTickMark val="in"/>
        <c:minorTickMark val="none"/>
        <c:tickLblPos val="nextTo"/>
        <c:crossAx val="396869232"/>
        <c:crosses val="autoZero"/>
        <c:auto val="1"/>
        <c:lblAlgn val="ctr"/>
        <c:lblOffset val="100"/>
        <c:tickLblSkip val="1"/>
        <c:tickMarkSkip val="1"/>
        <c:noMultiLvlLbl val="0"/>
      </c:catAx>
      <c:valAx>
        <c:axId val="39686923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9687040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396866096"/>
        <c:axId val="39687001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96866096"/>
        <c:scaling>
          <c:orientation val="minMax"/>
        </c:scaling>
        <c:delete val="1"/>
        <c:axPos val="b"/>
        <c:numFmt formatCode="General" sourceLinked="0"/>
        <c:majorTickMark val="out"/>
        <c:minorTickMark val="none"/>
        <c:tickLblPos val="nextTo"/>
        <c:crossAx val="396870016"/>
        <c:crosses val="autoZero"/>
        <c:auto val="1"/>
        <c:lblAlgn val="ctr"/>
        <c:lblOffset val="100"/>
        <c:noMultiLvlLbl val="0"/>
      </c:catAx>
      <c:valAx>
        <c:axId val="39687001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9686609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96868056"/>
        <c:axId val="39686884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96868056"/>
        <c:scaling>
          <c:orientation val="minMax"/>
        </c:scaling>
        <c:delete val="1"/>
        <c:axPos val="b"/>
        <c:numFmt formatCode="General" sourceLinked="0"/>
        <c:majorTickMark val="out"/>
        <c:minorTickMark val="none"/>
        <c:tickLblPos val="nextTo"/>
        <c:crossAx val="396868840"/>
        <c:crosses val="autoZero"/>
        <c:auto val="1"/>
        <c:lblAlgn val="ctr"/>
        <c:lblOffset val="100"/>
        <c:noMultiLvlLbl val="0"/>
      </c:catAx>
      <c:valAx>
        <c:axId val="39686884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9686805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98741768"/>
        <c:axId val="398740984"/>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98741768"/>
        <c:scaling>
          <c:orientation val="minMax"/>
        </c:scaling>
        <c:delete val="1"/>
        <c:axPos val="b"/>
        <c:numFmt formatCode="General" sourceLinked="0"/>
        <c:majorTickMark val="out"/>
        <c:minorTickMark val="none"/>
        <c:tickLblPos val="nextTo"/>
        <c:crossAx val="398740984"/>
        <c:crosses val="autoZero"/>
        <c:auto val="1"/>
        <c:lblAlgn val="ctr"/>
        <c:lblOffset val="100"/>
        <c:noMultiLvlLbl val="0"/>
      </c:catAx>
      <c:valAx>
        <c:axId val="398740984"/>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98741768"/>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98742552"/>
        <c:axId val="39873667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98742552"/>
        <c:scaling>
          <c:orientation val="minMax"/>
        </c:scaling>
        <c:delete val="1"/>
        <c:axPos val="b"/>
        <c:numFmt formatCode="General" sourceLinked="0"/>
        <c:majorTickMark val="out"/>
        <c:minorTickMark val="none"/>
        <c:tickLblPos val="nextTo"/>
        <c:crossAx val="398736672"/>
        <c:crosses val="autoZero"/>
        <c:auto val="1"/>
        <c:lblAlgn val="ctr"/>
        <c:lblOffset val="100"/>
        <c:noMultiLvlLbl val="0"/>
      </c:catAx>
      <c:valAx>
        <c:axId val="39873667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9874255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405200120"/>
        <c:axId val="405208744"/>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405200120"/>
        <c:scaling>
          <c:orientation val="minMax"/>
        </c:scaling>
        <c:delete val="0"/>
        <c:axPos val="b"/>
        <c:numFmt formatCode="General" sourceLinked="0"/>
        <c:majorTickMark val="out"/>
        <c:minorTickMark val="none"/>
        <c:tickLblPos val="none"/>
        <c:crossAx val="405208744"/>
        <c:crosses val="autoZero"/>
        <c:auto val="1"/>
        <c:lblAlgn val="ctr"/>
        <c:lblOffset val="100"/>
        <c:noMultiLvlLbl val="0"/>
      </c:catAx>
      <c:valAx>
        <c:axId val="405208744"/>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05200120"/>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96997760"/>
        <c:axId val="39699815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96997760"/>
        <c:scaling>
          <c:orientation val="minMax"/>
        </c:scaling>
        <c:delete val="1"/>
        <c:axPos val="b"/>
        <c:numFmt formatCode="General" sourceLinked="0"/>
        <c:majorTickMark val="in"/>
        <c:minorTickMark val="none"/>
        <c:tickLblPos val="nextTo"/>
        <c:crossAx val="396998152"/>
        <c:crosses val="autoZero"/>
        <c:auto val="1"/>
        <c:lblAlgn val="ctr"/>
        <c:lblOffset val="100"/>
        <c:tickLblSkip val="1"/>
        <c:tickMarkSkip val="1"/>
        <c:noMultiLvlLbl val="0"/>
      </c:catAx>
      <c:valAx>
        <c:axId val="39699815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9699776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96998936"/>
        <c:axId val="39700364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96998936"/>
        <c:scaling>
          <c:orientation val="minMax"/>
        </c:scaling>
        <c:delete val="1"/>
        <c:axPos val="b"/>
        <c:numFmt formatCode="General" sourceLinked="0"/>
        <c:majorTickMark val="in"/>
        <c:minorTickMark val="none"/>
        <c:tickLblPos val="nextTo"/>
        <c:crossAx val="397003640"/>
        <c:crosses val="autoZero"/>
        <c:auto val="1"/>
        <c:lblAlgn val="ctr"/>
        <c:lblOffset val="100"/>
        <c:tickLblSkip val="1"/>
        <c:tickMarkSkip val="1"/>
        <c:noMultiLvlLbl val="0"/>
      </c:catAx>
      <c:valAx>
        <c:axId val="39700364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96998936"/>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97003248"/>
        <c:axId val="39700168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97003248"/>
        <c:scaling>
          <c:orientation val="minMax"/>
        </c:scaling>
        <c:delete val="1"/>
        <c:axPos val="b"/>
        <c:numFmt formatCode="General" sourceLinked="0"/>
        <c:majorTickMark val="in"/>
        <c:minorTickMark val="none"/>
        <c:tickLblPos val="nextTo"/>
        <c:crossAx val="397001680"/>
        <c:crosses val="autoZero"/>
        <c:auto val="1"/>
        <c:lblAlgn val="ctr"/>
        <c:lblOffset val="100"/>
        <c:tickLblSkip val="1"/>
        <c:tickMarkSkip val="1"/>
        <c:noMultiLvlLbl val="0"/>
      </c:catAx>
      <c:valAx>
        <c:axId val="39700168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9700324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ED607-9642-AD4D-A04F-21E2437AC950}" type="datetimeFigureOut">
              <a:rPr lang="en-US" smtClean="0"/>
              <a:t>11/21/2014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7ABCE5-93B2-CA47-9C90-DC6DC90D60B6}" type="slidenum">
              <a:rPr lang="en-US" smtClean="0"/>
              <a:t>‹#›</a:t>
            </a:fld>
            <a:endParaRPr lang="en-US" dirty="0"/>
          </a:p>
        </p:txBody>
      </p:sp>
    </p:spTree>
    <p:extLst>
      <p:ext uri="{BB962C8B-B14F-4D97-AF65-F5344CB8AC3E}">
        <p14:creationId xmlns:p14="http://schemas.microsoft.com/office/powerpoint/2010/main" val="1559905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9D8C-1FFA-1641-8B1B-36736A75A695}" type="datetimeFigureOut">
              <a:rPr lang="en-US" smtClean="0"/>
              <a:t>11/21/2014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9B329-E67A-6D49-B442-03542797CA5D}" type="slidenum">
              <a:rPr lang="en-US" smtClean="0"/>
              <a:t>‹#›</a:t>
            </a:fld>
            <a:endParaRPr lang="en-US" dirty="0"/>
          </a:p>
        </p:txBody>
      </p:sp>
    </p:spTree>
    <p:extLst>
      <p:ext uri="{BB962C8B-B14F-4D97-AF65-F5344CB8AC3E}">
        <p14:creationId xmlns:p14="http://schemas.microsoft.com/office/powerpoint/2010/main" val="16294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Observe</a:t>
            </a:r>
            <a:r>
              <a:rPr lang="en-US" dirty="0" smtClean="0"/>
              <a:t> – collect current information from as many sources as practically possible. </a:t>
            </a:r>
          </a:p>
          <a:p>
            <a:r>
              <a:rPr lang="en-US" b="1" dirty="0" smtClean="0"/>
              <a:t>Orient</a:t>
            </a:r>
            <a:r>
              <a:rPr lang="en-US" dirty="0" smtClean="0"/>
              <a:t> – analyze this information, and use it to update your current reality. </a:t>
            </a:r>
          </a:p>
          <a:p>
            <a:r>
              <a:rPr lang="en-US" b="1" dirty="0" smtClean="0"/>
              <a:t>Decide</a:t>
            </a:r>
            <a:r>
              <a:rPr lang="en-US" dirty="0" smtClean="0"/>
              <a:t> – determine a course of action. </a:t>
            </a:r>
          </a:p>
          <a:p>
            <a:r>
              <a:rPr lang="en-US" b="1" dirty="0" smtClean="0"/>
              <a:t>Act</a:t>
            </a:r>
            <a:r>
              <a:rPr lang="en-US" dirty="0" smtClean="0"/>
              <a:t> – follow through on your decision.</a:t>
            </a:r>
          </a:p>
          <a:p>
            <a:r>
              <a:rPr lang="en-US" dirty="0" smtClean="0"/>
              <a:t>You continue to cycle through the OODA Loop by observing the results of your actions, seeing whether you've achieved the results you intended, reviewing and revising your initial decision, and moving to your next action. </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a:t>
            </a:fld>
            <a:endParaRPr lang="en-US" dirty="0"/>
          </a:p>
        </p:txBody>
      </p:sp>
    </p:spTree>
    <p:extLst>
      <p:ext uri="{BB962C8B-B14F-4D97-AF65-F5344CB8AC3E}">
        <p14:creationId xmlns:p14="http://schemas.microsoft.com/office/powerpoint/2010/main" val="4073856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12</a:t>
            </a:fld>
            <a:endParaRPr lang="en-US" dirty="0"/>
          </a:p>
        </p:txBody>
      </p:sp>
    </p:spTree>
    <p:extLst>
      <p:ext uri="{BB962C8B-B14F-4D97-AF65-F5344CB8AC3E}">
        <p14:creationId xmlns:p14="http://schemas.microsoft.com/office/powerpoint/2010/main" val="1331030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13</a:t>
            </a:fld>
            <a:endParaRPr lang="en-US" dirty="0"/>
          </a:p>
        </p:txBody>
      </p:sp>
    </p:spTree>
    <p:extLst>
      <p:ext uri="{BB962C8B-B14F-4D97-AF65-F5344CB8AC3E}">
        <p14:creationId xmlns:p14="http://schemas.microsoft.com/office/powerpoint/2010/main" val="4564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14</a:t>
            </a:fld>
            <a:endParaRPr lang="en-US" dirty="0"/>
          </a:p>
        </p:txBody>
      </p:sp>
    </p:spTree>
    <p:extLst>
      <p:ext uri="{BB962C8B-B14F-4D97-AF65-F5344CB8AC3E}">
        <p14:creationId xmlns:p14="http://schemas.microsoft.com/office/powerpoint/2010/main" val="2273298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15</a:t>
            </a:fld>
            <a:endParaRPr lang="en-US" dirty="0"/>
          </a:p>
        </p:txBody>
      </p:sp>
    </p:spTree>
    <p:extLst>
      <p:ext uri="{BB962C8B-B14F-4D97-AF65-F5344CB8AC3E}">
        <p14:creationId xmlns:p14="http://schemas.microsoft.com/office/powerpoint/2010/main" val="131272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16</a:t>
            </a:fld>
            <a:endParaRPr lang="en-US" dirty="0"/>
          </a:p>
        </p:txBody>
      </p:sp>
    </p:spTree>
    <p:extLst>
      <p:ext uri="{BB962C8B-B14F-4D97-AF65-F5344CB8AC3E}">
        <p14:creationId xmlns:p14="http://schemas.microsoft.com/office/powerpoint/2010/main" val="1145995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err="1" smtClean="0"/>
              <a:t>Sturges</a:t>
            </a:r>
            <a:r>
              <a:rPr lang="en-US" baseline="0" dirty="0" smtClean="0"/>
              <a:t> formula is a good starting point to figure out </a:t>
            </a:r>
            <a:r>
              <a:rPr lang="en-US" baseline="0" smtClean="0"/>
              <a:t>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17</a:t>
            </a:fld>
            <a:endParaRPr lang="en-US" dirty="0"/>
          </a:p>
        </p:txBody>
      </p:sp>
    </p:spTree>
    <p:extLst>
      <p:ext uri="{BB962C8B-B14F-4D97-AF65-F5344CB8AC3E}">
        <p14:creationId xmlns:p14="http://schemas.microsoft.com/office/powerpoint/2010/main" val="8569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Tested FF up to 130+</a:t>
            </a:r>
            <a:r>
              <a:rPr lang="en-US" baseline="0" dirty="0" smtClean="0"/>
              <a:t> MB</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24</a:t>
            </a:fld>
            <a:endParaRPr lang="en-US" dirty="0"/>
          </a:p>
        </p:txBody>
      </p:sp>
    </p:spTree>
    <p:extLst>
      <p:ext uri="{BB962C8B-B14F-4D97-AF65-F5344CB8AC3E}">
        <p14:creationId xmlns:p14="http://schemas.microsoft.com/office/powerpoint/2010/main" val="904981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27</a:t>
            </a:fld>
            <a:endParaRPr lang="en-US" dirty="0"/>
          </a:p>
        </p:txBody>
      </p:sp>
    </p:spTree>
    <p:extLst>
      <p:ext uri="{BB962C8B-B14F-4D97-AF65-F5344CB8AC3E}">
        <p14:creationId xmlns:p14="http://schemas.microsoft.com/office/powerpoint/2010/main" val="835133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28</a:t>
            </a:fld>
            <a:endParaRPr lang="en-US" dirty="0"/>
          </a:p>
        </p:txBody>
      </p:sp>
    </p:spTree>
    <p:extLst>
      <p:ext uri="{BB962C8B-B14F-4D97-AF65-F5344CB8AC3E}">
        <p14:creationId xmlns:p14="http://schemas.microsoft.com/office/powerpoint/2010/main" val="4130239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29</a:t>
            </a:fld>
            <a:endParaRPr lang="en-US" dirty="0"/>
          </a:p>
        </p:txBody>
      </p:sp>
    </p:spTree>
    <p:extLst>
      <p:ext uri="{BB962C8B-B14F-4D97-AF65-F5344CB8AC3E}">
        <p14:creationId xmlns:p14="http://schemas.microsoft.com/office/powerpoint/2010/main" val="3532161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a:t>
            </a:fld>
            <a:endParaRPr lang="en-US" dirty="0"/>
          </a:p>
        </p:txBody>
      </p:sp>
    </p:spTree>
    <p:extLst>
      <p:ext uri="{BB962C8B-B14F-4D97-AF65-F5344CB8AC3E}">
        <p14:creationId xmlns:p14="http://schemas.microsoft.com/office/powerpoint/2010/main" val="80179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30</a:t>
            </a:fld>
            <a:endParaRPr lang="en-US" dirty="0"/>
          </a:p>
        </p:txBody>
      </p:sp>
    </p:spTree>
    <p:extLst>
      <p:ext uri="{BB962C8B-B14F-4D97-AF65-F5344CB8AC3E}">
        <p14:creationId xmlns:p14="http://schemas.microsoft.com/office/powerpoint/2010/main" val="3414883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31</a:t>
            </a:fld>
            <a:endParaRPr lang="en-US" dirty="0"/>
          </a:p>
        </p:txBody>
      </p:sp>
    </p:spTree>
    <p:extLst>
      <p:ext uri="{BB962C8B-B14F-4D97-AF65-F5344CB8AC3E}">
        <p14:creationId xmlns:p14="http://schemas.microsoft.com/office/powerpoint/2010/main" val="1200615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32</a:t>
            </a:fld>
            <a:endParaRPr lang="en-US" dirty="0"/>
          </a:p>
        </p:txBody>
      </p:sp>
    </p:spTree>
    <p:extLst>
      <p:ext uri="{BB962C8B-B14F-4D97-AF65-F5344CB8AC3E}">
        <p14:creationId xmlns:p14="http://schemas.microsoft.com/office/powerpoint/2010/main" val="343608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5</a:t>
            </a:fld>
            <a:endParaRPr lang="en-US" dirty="0"/>
          </a:p>
        </p:txBody>
      </p:sp>
    </p:spTree>
    <p:extLst>
      <p:ext uri="{BB962C8B-B14F-4D97-AF65-F5344CB8AC3E}">
        <p14:creationId xmlns:p14="http://schemas.microsoft.com/office/powerpoint/2010/main" val="8095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6</a:t>
            </a:fld>
            <a:endParaRPr lang="en-US" dirty="0"/>
          </a:p>
        </p:txBody>
      </p:sp>
    </p:spTree>
    <p:extLst>
      <p:ext uri="{BB962C8B-B14F-4D97-AF65-F5344CB8AC3E}">
        <p14:creationId xmlns:p14="http://schemas.microsoft.com/office/powerpoint/2010/main" val="682078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7</a:t>
            </a:fld>
            <a:endParaRPr lang="en-US" dirty="0"/>
          </a:p>
        </p:txBody>
      </p:sp>
    </p:spTree>
    <p:extLst>
      <p:ext uri="{BB962C8B-B14F-4D97-AF65-F5344CB8AC3E}">
        <p14:creationId xmlns:p14="http://schemas.microsoft.com/office/powerpoint/2010/main" val="2551715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8</a:t>
            </a:fld>
            <a:endParaRPr lang="en-US" dirty="0"/>
          </a:p>
        </p:txBody>
      </p:sp>
    </p:spTree>
    <p:extLst>
      <p:ext uri="{BB962C8B-B14F-4D97-AF65-F5344CB8AC3E}">
        <p14:creationId xmlns:p14="http://schemas.microsoft.com/office/powerpoint/2010/main" val="229442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9</a:t>
            </a:fld>
            <a:endParaRPr lang="en-US" dirty="0"/>
          </a:p>
        </p:txBody>
      </p:sp>
    </p:spTree>
    <p:extLst>
      <p:ext uri="{BB962C8B-B14F-4D97-AF65-F5344CB8AC3E}">
        <p14:creationId xmlns:p14="http://schemas.microsoft.com/office/powerpoint/2010/main" val="1374962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10</a:t>
            </a:fld>
            <a:endParaRPr lang="en-US" dirty="0"/>
          </a:p>
        </p:txBody>
      </p:sp>
    </p:spTree>
    <p:extLst>
      <p:ext uri="{BB962C8B-B14F-4D97-AF65-F5344CB8AC3E}">
        <p14:creationId xmlns:p14="http://schemas.microsoft.com/office/powerpoint/2010/main" val="4120719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11</a:t>
            </a:fld>
            <a:endParaRPr lang="en-US" dirty="0"/>
          </a:p>
        </p:txBody>
      </p:sp>
    </p:spTree>
    <p:extLst>
      <p:ext uri="{BB962C8B-B14F-4D97-AF65-F5344CB8AC3E}">
        <p14:creationId xmlns:p14="http://schemas.microsoft.com/office/powerpoint/2010/main" val="1465062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ntage Stamp Title Page ">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1902011" y="8730208"/>
            <a:ext cx="19802476" cy="3023370"/>
          </a:xfrm>
          <a:prstGeom prst="rect">
            <a:avLst/>
          </a:prstGeom>
          <a:effectLst/>
        </p:spPr>
        <p:txBody>
          <a:bodyPr vert="horz"/>
          <a:lstStyle>
            <a:lvl1pPr algn="l">
              <a:defRPr sz="7200" spc="0">
                <a:solidFill>
                  <a:srgbClr val="FFFFFF"/>
                </a:solidFill>
                <a:effectLst/>
                <a:latin typeface="nevis Bold"/>
                <a:cs typeface="nevis Bold"/>
              </a:defRPr>
            </a:lvl1pPr>
            <a:lvl2pPr>
              <a:defRPr spc="0">
                <a:solidFill>
                  <a:srgbClr val="8D8E8D"/>
                </a:solidFill>
                <a:effectLst/>
                <a:latin typeface="Miso"/>
                <a:cs typeface="Miso"/>
              </a:defRPr>
            </a:lvl2pPr>
            <a:lvl3pPr>
              <a:defRPr spc="0">
                <a:solidFill>
                  <a:srgbClr val="8D8E8D"/>
                </a:solidFill>
                <a:effectLst/>
                <a:latin typeface="Miso"/>
                <a:cs typeface="Miso"/>
              </a:defRPr>
            </a:lvl3pPr>
            <a:lvl4pPr>
              <a:defRPr spc="0">
                <a:solidFill>
                  <a:srgbClr val="8D8E8D"/>
                </a:solidFill>
                <a:effectLst/>
                <a:latin typeface="Miso"/>
                <a:cs typeface="Miso"/>
              </a:defRPr>
            </a:lvl4pPr>
            <a:lvl5pPr>
              <a:defRPr spc="0">
                <a:solidFill>
                  <a:srgbClr val="8D8E8D"/>
                </a:solidFill>
                <a:effectLst/>
                <a:latin typeface="Miso"/>
                <a:cs typeface="Miso"/>
              </a:defRPr>
            </a:lvl5pPr>
          </a:lstStyle>
          <a:p>
            <a:pPr lvl="0"/>
            <a:r>
              <a:rPr lang="en-US" dirty="0" smtClean="0"/>
              <a:t>CLICK TO EDIT MASTER TEXT STYLES</a:t>
            </a:r>
          </a:p>
        </p:txBody>
      </p:sp>
      <p:pic>
        <p:nvPicPr>
          <p:cNvPr id="3" name="Picture 2"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93712">
            <a:off x="693811" y="9909934"/>
            <a:ext cx="2864164" cy="2332248"/>
          </a:xfrm>
          <a:prstGeom prst="rect">
            <a:avLst/>
          </a:prstGeom>
        </p:spPr>
      </p:pic>
      <p:sp>
        <p:nvSpPr>
          <p:cNvPr id="15" name="Oval 14"/>
          <p:cNvSpPr/>
          <p:nvPr userDrawn="1"/>
        </p:nvSpPr>
        <p:spPr bwMode="auto">
          <a:xfrm>
            <a:off x="18647283" y="2897560"/>
            <a:ext cx="3654972" cy="3744416"/>
          </a:xfrm>
          <a:prstGeom prst="ellipse">
            <a:avLst/>
          </a:prstGeom>
          <a:solidFill>
            <a:schemeClr val="accent2">
              <a:lumMod val="7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userDrawn="1"/>
        </p:nvSpPr>
        <p:spPr>
          <a:xfrm rot="20910396">
            <a:off x="17412002" y="409788"/>
            <a:ext cx="5825953" cy="8248412"/>
          </a:xfrm>
          <a:prstGeom prst="rect">
            <a:avLst/>
          </a:prstGeom>
          <a:noFill/>
        </p:spPr>
        <p:txBody>
          <a:bodyPr wrap="none">
            <a:spAutoFit/>
          </a:bodyPr>
          <a:lstStyle/>
          <a:p>
            <a:r>
              <a:rPr kumimoji="0" lang="en-US" sz="53000" b="0" i="0" u="none" strike="noStrike" kern="1200" cap="none" spc="600" normalizeH="0" baseline="0" noProof="0" dirty="0" smtClean="0">
                <a:ln>
                  <a:noFill/>
                </a:ln>
                <a:solidFill>
                  <a:schemeClr val="accent2"/>
                </a:solidFill>
                <a:effectLst/>
                <a:uLnTx/>
                <a:uFillTx/>
                <a:latin typeface="Veneer extras"/>
                <a:ea typeface="ヒラギノ角ゴ ProN W3" charset="0"/>
                <a:cs typeface="Veneer extras"/>
                <a:sym typeface="Gill Sans" charset="0"/>
              </a:rPr>
              <a:t>6</a:t>
            </a:r>
            <a:endParaRPr lang="en-US" sz="53000" dirty="0">
              <a:solidFill>
                <a:schemeClr val="accent2"/>
              </a:solidFill>
            </a:endParaRPr>
          </a:p>
        </p:txBody>
      </p:sp>
      <p:sp>
        <p:nvSpPr>
          <p:cNvPr id="2" name="Title 1"/>
          <p:cNvSpPr>
            <a:spLocks noGrp="1"/>
          </p:cNvSpPr>
          <p:nvPr>
            <p:ph type="title" hasCustomPrompt="1"/>
          </p:nvPr>
        </p:nvSpPr>
        <p:spPr>
          <a:xfrm>
            <a:off x="1898834" y="4401989"/>
            <a:ext cx="14427648" cy="4040187"/>
          </a:xfrm>
          <a:prstGeom prst="rect">
            <a:avLst/>
          </a:prstGeom>
          <a:effectLst/>
        </p:spPr>
        <p:txBody>
          <a:bodyPr anchor="b"/>
          <a:lstStyle>
            <a:lvl1pPr algn="l">
              <a:lnSpc>
                <a:spcPct val="80000"/>
              </a:lnSpc>
              <a:defRPr sz="35000" spc="0" baseline="0">
                <a:solidFill>
                  <a:srgbClr val="FFFFFF"/>
                </a:solidFill>
                <a:effectLst/>
                <a:latin typeface="Heavyweight"/>
                <a:cs typeface="Heavyweight"/>
              </a:defRPr>
            </a:lvl1pPr>
          </a:lstStyle>
          <a:p>
            <a:r>
              <a:rPr lang="en-US" dirty="0" err="1" smtClean="0"/>
              <a:t>clickedit</a:t>
            </a:r>
            <a:r>
              <a:rPr lang="en-US" dirty="0" smtClean="0"/>
              <a:t> master</a:t>
            </a:r>
            <a:endParaRPr lang="en-US" dirty="0"/>
          </a:p>
        </p:txBody>
      </p:sp>
      <p:sp>
        <p:nvSpPr>
          <p:cNvPr id="13" name="Rectangle 12"/>
          <p:cNvSpPr/>
          <p:nvPr userDrawn="1"/>
        </p:nvSpPr>
        <p:spPr>
          <a:xfrm>
            <a:off x="1892907" y="7334761"/>
            <a:ext cx="15047809" cy="1461939"/>
          </a:xfrm>
          <a:prstGeom prst="rect">
            <a:avLst/>
          </a:prstGeom>
        </p:spPr>
        <p:txBody>
          <a:bodyPr wrap="none">
            <a:spAutoFit/>
          </a:bodyPr>
          <a:lstStyle/>
          <a:p>
            <a:pPr algn="l"/>
            <a:r>
              <a:rPr kumimoji="0" lang="en-US" sz="8900" b="0" i="0" u="none" strike="noStrike" kern="1200" cap="none" spc="600" normalizeH="0" baseline="0" noProof="0" dirty="0" smtClean="0">
                <a:ln>
                  <a:noFill/>
                </a:ln>
                <a:solidFill>
                  <a:srgbClr val="2FA2A7"/>
                </a:solidFill>
                <a:effectLst/>
                <a:uLnTx/>
                <a:uFillTx/>
                <a:latin typeface="Veneer extras"/>
                <a:ea typeface="ヒラギノ角ゴ ProN W3" charset="0"/>
                <a:cs typeface="Veneer extras"/>
                <a:sym typeface="Gill Sans" charset="0"/>
              </a:rPr>
              <a:t>zzzzzzzzzzzzzzzzzzzzzzzz</a:t>
            </a:r>
            <a:endParaRPr lang="en-US" sz="8900" dirty="0">
              <a:solidFill>
                <a:srgbClr val="2FA2A7"/>
              </a:solidFill>
            </a:endParaRPr>
          </a:p>
        </p:txBody>
      </p:sp>
      <p:sp>
        <p:nvSpPr>
          <p:cNvPr id="16" name="Rectangle 15"/>
          <p:cNvSpPr/>
          <p:nvPr userDrawn="1"/>
        </p:nvSpPr>
        <p:spPr>
          <a:xfrm rot="20790549">
            <a:off x="17073343" y="2002444"/>
            <a:ext cx="6407860" cy="4231927"/>
          </a:xfrm>
          <a:prstGeom prst="rect">
            <a:avLst/>
          </a:prstGeom>
        </p:spPr>
        <p:txBody>
          <a:bodyPr wrap="none">
            <a:spAutoFit/>
          </a:bodyPr>
          <a:lstStyle/>
          <a:p>
            <a:r>
              <a:rPr lang="en-US" sz="26900" spc="600" dirty="0" smtClean="0">
                <a:solidFill>
                  <a:schemeClr val="accent1"/>
                </a:solidFill>
                <a:latin typeface="Adhesive Nr. Seven Banners"/>
                <a:cs typeface="Adhesive Nr. Seven Banners"/>
              </a:rPr>
              <a:t>g</a:t>
            </a:r>
            <a:endParaRPr lang="en-US" sz="26900" dirty="0">
              <a:solidFill>
                <a:schemeClr val="accent1"/>
              </a:solidFill>
            </a:endParaRPr>
          </a:p>
        </p:txBody>
      </p:sp>
      <p:sp>
        <p:nvSpPr>
          <p:cNvPr id="8" name="Rectangle 7"/>
          <p:cNvSpPr/>
          <p:nvPr userDrawn="1"/>
        </p:nvSpPr>
        <p:spPr>
          <a:xfrm rot="20910396">
            <a:off x="18788861" y="2874674"/>
            <a:ext cx="3028394" cy="3355214"/>
          </a:xfrm>
          <a:prstGeom prst="rect">
            <a:avLst/>
          </a:prstGeom>
        </p:spPr>
        <p:txBody>
          <a:bodyPr wrap="none">
            <a:spAutoFit/>
          </a:bodyPr>
          <a:lstStyle/>
          <a:p>
            <a:pPr algn="ctr">
              <a:lnSpc>
                <a:spcPct val="120000"/>
              </a:lnSpc>
            </a:pPr>
            <a:r>
              <a:rPr lang="en-US" sz="3600" spc="600" dirty="0" smtClean="0">
                <a:solidFill>
                  <a:srgbClr val="FFFFFF"/>
                </a:solidFill>
                <a:latin typeface="nevis Bold"/>
                <a:cs typeface="nevis Bold"/>
              </a:rPr>
              <a:t>NIK</a:t>
            </a: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r>
              <a:rPr lang="en-US" sz="3600" spc="600" dirty="0" smtClean="0">
                <a:solidFill>
                  <a:srgbClr val="FFFFFF"/>
                </a:solidFill>
                <a:latin typeface="nevis Bold"/>
                <a:cs typeface="nevis Bold"/>
              </a:rPr>
              <a:t> MOLNAR</a:t>
            </a:r>
          </a:p>
        </p:txBody>
      </p:sp>
      <p:sp>
        <p:nvSpPr>
          <p:cNvPr id="14" name="Rectangle 13"/>
          <p:cNvSpPr/>
          <p:nvPr userDrawn="1"/>
        </p:nvSpPr>
        <p:spPr>
          <a:xfrm rot="20826097">
            <a:off x="18347033" y="4061511"/>
            <a:ext cx="4023857" cy="897233"/>
          </a:xfrm>
          <a:prstGeom prst="rect">
            <a:avLst/>
          </a:prstGeom>
        </p:spPr>
        <p:txBody>
          <a:bodyPr wrap="none">
            <a:spAutoFit/>
          </a:bodyPr>
          <a:lstStyle/>
          <a:p>
            <a:pPr marL="0" marR="0" indent="0" algn="ctr" defTabSz="914400" rtl="0" eaLnBrk="1" fontAlgn="base" latinLnBrk="0" hangingPunct="1">
              <a:lnSpc>
                <a:spcPct val="120000"/>
              </a:lnSpc>
              <a:spcBef>
                <a:spcPct val="0"/>
              </a:spcBef>
              <a:spcAft>
                <a:spcPct val="0"/>
              </a:spcAft>
              <a:buClrTx/>
              <a:buSzTx/>
              <a:buFontTx/>
              <a:buNone/>
              <a:tabLst/>
              <a:defRPr/>
            </a:pPr>
            <a:r>
              <a:rPr lang="en-US" sz="4800" spc="600" dirty="0" smtClean="0">
                <a:solidFill>
                  <a:schemeClr val="tx2"/>
                </a:solidFill>
                <a:latin typeface="nevis Bold"/>
                <a:cs typeface="nevis Bold"/>
              </a:rPr>
              <a:t>@nikmd23</a:t>
            </a:r>
          </a:p>
        </p:txBody>
      </p:sp>
    </p:spTree>
    <p:extLst>
      <p:ext uri="{BB962C8B-B14F-4D97-AF65-F5344CB8AC3E}">
        <p14:creationId xmlns:p14="http://schemas.microsoft.com/office/powerpoint/2010/main" val="226449410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32025" y="3311525"/>
            <a:ext cx="19825071" cy="8067675"/>
          </a:xfrm>
          <a:prstGeom prst="rect">
            <a:avLst/>
          </a:prstGeom>
        </p:spPr>
        <p:txBody>
          <a:bodyPr/>
          <a:lstStyle>
            <a:lvl1pPr marL="13716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1pPr>
            <a:lvl2pPr marL="18161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2pPr>
            <a:lvl3pPr marL="1905000" indent="-1143000" algn="l">
              <a:lnSpc>
                <a:spcPct val="100000"/>
              </a:lnSpc>
              <a:buClr>
                <a:schemeClr val="accent2"/>
              </a:buClr>
              <a:buSzPct val="107000"/>
              <a:buFont typeface="Wingdings" charset="2"/>
              <a:buChar char=""/>
              <a:defRPr sz="6000" spc="0">
                <a:solidFill>
                  <a:srgbClr val="FFFFFF"/>
                </a:solidFill>
                <a:effectLst/>
                <a:latin typeface="nevis Bold"/>
                <a:cs typeface="nevis Bold"/>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318530016"/>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62508" y="2593975"/>
            <a:ext cx="21602700" cy="8782050"/>
          </a:xfrm>
          <a:prstGeom prst="rect">
            <a:avLst/>
          </a:prstGeom>
          <a:effectLst/>
        </p:spPr>
        <p:txBody>
          <a:bodyPr vert="horz"/>
          <a:lstStyle>
            <a:lvl1pPr>
              <a:defRPr>
                <a:solidFill>
                  <a:srgbClr val="252F53"/>
                </a:solidFill>
                <a:latin typeface="nevis Bold" panose="02000800000000000000" pitchFamily="2" charset="0"/>
              </a:defRPr>
            </a:lvl1pPr>
          </a:lstStyle>
          <a:p>
            <a:endParaRPr lang="en-US" dirty="0"/>
          </a:p>
        </p:txBody>
      </p:sp>
      <p:sp>
        <p:nvSpPr>
          <p:cNvPr id="6"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413930550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1" y="24656"/>
            <a:ext cx="24384000" cy="13746112"/>
          </a:xfrm>
          <a:prstGeom prst="rect">
            <a:avLst/>
          </a:prstGeom>
          <a:effectLst>
            <a:outerShdw blurRad="152400" dist="101600" dir="2760000" algn="tl" rotWithShape="0">
              <a:srgbClr val="000000">
                <a:alpha val="20000"/>
              </a:srgbClr>
            </a:outerShdw>
          </a:effectLst>
        </p:spPr>
        <p:txBody>
          <a:bodyPr vert="horz"/>
          <a:lstStyle>
            <a:lvl1pPr>
              <a:defRPr>
                <a:solidFill>
                  <a:srgbClr val="252F53"/>
                </a:solidFill>
                <a:latin typeface="nevis Bold" panose="02000800000000000000" pitchFamily="2" charset="0"/>
              </a:defRPr>
            </a:lvl1pPr>
          </a:lstStyle>
          <a:p>
            <a:endParaRPr lang="en-US" dirty="0"/>
          </a:p>
        </p:txBody>
      </p:sp>
    </p:spTree>
    <p:extLst>
      <p:ext uri="{BB962C8B-B14F-4D97-AF65-F5344CB8AC3E}">
        <p14:creationId xmlns:p14="http://schemas.microsoft.com/office/powerpoint/2010/main" val="3537339575"/>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52" name="Oval 51"/>
          <p:cNvSpPr/>
          <p:nvPr userDrawn="1"/>
        </p:nvSpPr>
        <p:spPr bwMode="auto">
          <a:xfrm>
            <a:off x="1247330" y="3041576"/>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a:off x="1170968"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6" name="Oval 65"/>
          <p:cNvSpPr/>
          <p:nvPr userDrawn="1"/>
        </p:nvSpPr>
        <p:spPr bwMode="auto">
          <a:xfrm>
            <a:off x="7026002" y="3041576"/>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 Placeholder 12"/>
          <p:cNvSpPr>
            <a:spLocks noGrp="1"/>
          </p:cNvSpPr>
          <p:nvPr>
            <p:ph type="body" sz="quarter" idx="28" hasCustomPrompt="1"/>
          </p:nvPr>
        </p:nvSpPr>
        <p:spPr>
          <a:xfrm>
            <a:off x="730139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a:off x="700742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700742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0" name="Oval 69"/>
          <p:cNvSpPr/>
          <p:nvPr userDrawn="1"/>
        </p:nvSpPr>
        <p:spPr bwMode="auto">
          <a:xfrm>
            <a:off x="18583345" y="3041576"/>
            <a:ext cx="4464496" cy="4464496"/>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1" name="Text Placeholder 12"/>
          <p:cNvSpPr>
            <a:spLocks noGrp="1"/>
          </p:cNvSpPr>
          <p:nvPr>
            <p:ph type="body" sz="quarter" idx="31" hasCustomPrompt="1"/>
          </p:nvPr>
        </p:nvSpPr>
        <p:spPr>
          <a:xfrm>
            <a:off x="18800957"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a:off x="18506983"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4" name="Oval 73"/>
          <p:cNvSpPr/>
          <p:nvPr userDrawn="1"/>
        </p:nvSpPr>
        <p:spPr bwMode="auto">
          <a:xfrm>
            <a:off x="12804674" y="3041576"/>
            <a:ext cx="4464496" cy="4464496"/>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5" name="Text Placeholder 12"/>
          <p:cNvSpPr>
            <a:spLocks noGrp="1"/>
          </p:cNvSpPr>
          <p:nvPr>
            <p:ph type="body" sz="quarter" idx="34" hasCustomPrompt="1"/>
          </p:nvPr>
        </p:nvSpPr>
        <p:spPr>
          <a:xfrm>
            <a:off x="1306203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6" name="Text Placeholder 12"/>
          <p:cNvSpPr>
            <a:spLocks noGrp="1"/>
          </p:cNvSpPr>
          <p:nvPr>
            <p:ph type="body" sz="quarter" idx="35" hasCustomPrompt="1"/>
          </p:nvPr>
        </p:nvSpPr>
        <p:spPr>
          <a:xfrm>
            <a:off x="1276806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76806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2" name="Rectangle 1"/>
          <p:cNvSpPr/>
          <p:nvPr userDrawn="1"/>
        </p:nvSpPr>
        <p:spPr>
          <a:xfrm>
            <a:off x="581400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2" name="Rectangle 31"/>
          <p:cNvSpPr/>
          <p:nvPr userDrawn="1"/>
        </p:nvSpPr>
        <p:spPr>
          <a:xfrm>
            <a:off x="1161593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3" name="Rectangle 32"/>
          <p:cNvSpPr/>
          <p:nvPr userDrawn="1"/>
        </p:nvSpPr>
        <p:spPr>
          <a:xfrm>
            <a:off x="1737657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9149328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7" name="Chart Placeholder 6"/>
          <p:cNvSpPr>
            <a:spLocks noGrp="1"/>
          </p:cNvSpPr>
          <p:nvPr>
            <p:ph type="chart" sz="quarter" idx="13"/>
          </p:nvPr>
        </p:nvSpPr>
        <p:spPr>
          <a:xfrm>
            <a:off x="1439863" y="3113584"/>
            <a:ext cx="9239969" cy="8265616"/>
          </a:xfrm>
          <a:prstGeom prst="rect">
            <a:avLst/>
          </a:prstGeom>
        </p:spPr>
        <p:txBody>
          <a:bodyPr vert="horz"/>
          <a:lstStyle>
            <a:lvl1pPr>
              <a:defRPr sz="9600">
                <a:solidFill>
                  <a:srgbClr val="636463"/>
                </a:solidFill>
                <a:latin typeface="nevis Bold" panose="02000800000000000000" pitchFamily="2" charset="0"/>
                <a:cs typeface="nevis Bold" panose="02000800000000000000" pitchFamily="2" charset="0"/>
              </a:defRPr>
            </a:lvl1pPr>
          </a:lstStyle>
          <a:p>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10" name="Text Placeholder 12"/>
          <p:cNvSpPr>
            <a:spLocks noGrp="1"/>
          </p:cNvSpPr>
          <p:nvPr>
            <p:ph type="body" sz="quarter" idx="14" hasCustomPrompt="1"/>
          </p:nvPr>
        </p:nvSpPr>
        <p:spPr>
          <a:xfrm>
            <a:off x="11219844" y="2681536"/>
            <a:ext cx="10909260" cy="1079500"/>
          </a:xfrm>
          <a:prstGeom prst="rect">
            <a:avLst/>
          </a:prstGeom>
        </p:spPr>
        <p:txBody>
          <a:bodyPr vert="horz" anchor="b"/>
          <a:lstStyle>
            <a:lvl1pPr marL="0" indent="0" algn="l">
              <a:buNone/>
              <a:defRPr sz="32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Text Placeholder 12"/>
          <p:cNvSpPr>
            <a:spLocks noGrp="1"/>
          </p:cNvSpPr>
          <p:nvPr>
            <p:ph type="body" sz="quarter" idx="15"/>
          </p:nvPr>
        </p:nvSpPr>
        <p:spPr>
          <a:xfrm>
            <a:off x="11208692" y="3761137"/>
            <a:ext cx="10920412" cy="2232767"/>
          </a:xfrm>
          <a:prstGeom prst="rect">
            <a:avLst/>
          </a:prstGeom>
        </p:spPr>
        <p:txBody>
          <a:bodyPr vert="horz" anchor="t"/>
          <a:lstStyle>
            <a:lvl1pPr marL="0" indent="0" algn="l">
              <a:lnSpc>
                <a:spcPct val="100000"/>
              </a:lnSpc>
              <a:spcBef>
                <a:spcPts val="3500"/>
              </a:spcBef>
              <a:buNone/>
              <a:defRPr sz="32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26"/>
          </p:nvPr>
        </p:nvSpPr>
        <p:spPr>
          <a:xfrm>
            <a:off x="11183888"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28"/>
          </p:nvPr>
        </p:nvSpPr>
        <p:spPr>
          <a:xfrm>
            <a:off x="14926715"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30"/>
          </p:nvPr>
        </p:nvSpPr>
        <p:spPr>
          <a:xfrm>
            <a:off x="18672106"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1" hasCustomPrompt="1"/>
          </p:nvPr>
        </p:nvSpPr>
        <p:spPr>
          <a:xfrm>
            <a:off x="11615936"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9" hasCustomPrompt="1"/>
          </p:nvPr>
        </p:nvSpPr>
        <p:spPr>
          <a:xfrm>
            <a:off x="19104768" y="6477791"/>
            <a:ext cx="3001170"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41" hasCustomPrompt="1"/>
          </p:nvPr>
        </p:nvSpPr>
        <p:spPr>
          <a:xfrm>
            <a:off x="15360352"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Oval 30"/>
          <p:cNvSpPr/>
          <p:nvPr userDrawn="1"/>
        </p:nvSpPr>
        <p:spPr bwMode="auto">
          <a:xfrm>
            <a:off x="11162152" y="6909839"/>
            <a:ext cx="360040" cy="360040"/>
          </a:xfrm>
          <a:prstGeom prst="ellipse">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
        <p:nvSpPr>
          <p:cNvPr id="32" name="Oval 31"/>
          <p:cNvSpPr/>
          <p:nvPr userDrawn="1"/>
        </p:nvSpPr>
        <p:spPr bwMode="auto">
          <a:xfrm>
            <a:off x="14928304" y="6909839"/>
            <a:ext cx="360040" cy="360040"/>
          </a:xfrm>
          <a:prstGeom prst="ellipse">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Oval 32"/>
          <p:cNvSpPr/>
          <p:nvPr userDrawn="1"/>
        </p:nvSpPr>
        <p:spPr bwMode="auto">
          <a:xfrm>
            <a:off x="18672720" y="6909839"/>
            <a:ext cx="360040" cy="360040"/>
          </a:xfrm>
          <a:prstGeom prst="ellipse">
            <a:avLst/>
          </a:prstGeom>
          <a:solidFill>
            <a:srgbClr val="A4452F"/>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8" name="Straight Connector 17"/>
          <p:cNvCxnSpPr/>
          <p:nvPr userDrawn="1"/>
        </p:nvCxnSpPr>
        <p:spPr bwMode="auto">
          <a:xfrm>
            <a:off x="11183888" y="6137920"/>
            <a:ext cx="10945216" cy="0"/>
          </a:xfrm>
          <a:prstGeom prst="line">
            <a:avLst/>
          </a:prstGeom>
          <a:solidFill>
            <a:srgbClr val="ECB100"/>
          </a:solidFill>
          <a:ln w="101600" cap="flat" cmpd="sng" algn="ctr">
            <a:solidFill>
              <a:srgbClr val="FFFFFF"/>
            </a:solidFill>
            <a:prstDash val="solid"/>
            <a:round/>
            <a:headEnd type="none" w="med" len="med"/>
            <a:tailEnd type="none" w="med" len="med"/>
          </a:ln>
          <a:effectLst/>
          <a:extLst/>
        </p:spPr>
      </p:cxnSp>
    </p:spTree>
    <p:extLst>
      <p:ext uri="{BB962C8B-B14F-4D97-AF65-F5344CB8AC3E}">
        <p14:creationId xmlns:p14="http://schemas.microsoft.com/office/powerpoint/2010/main" val="68471156"/>
      </p:ext>
    </p:extLst>
  </p:cSld>
  <p:clrMapOvr>
    <a:masterClrMapping/>
  </p:clrMapOvr>
  <p:transition spd="slow">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nd Numbered Chapter Page ">
    <p:spTree>
      <p:nvGrpSpPr>
        <p:cNvPr id="1" name=""/>
        <p:cNvGrpSpPr/>
        <p:nvPr/>
      </p:nvGrpSpPr>
      <p:grpSpPr>
        <a:xfrm>
          <a:off x="0" y="0"/>
          <a:ext cx="0" cy="0"/>
          <a:chOff x="0" y="0"/>
          <a:chExt cx="0" cy="0"/>
        </a:xfrm>
      </p:grpSpPr>
      <p:pic>
        <p:nvPicPr>
          <p:cNvPr id="10" name="Picture 9"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9" name="Picture 8" descr="9Stars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0832" y="6641976"/>
            <a:ext cx="4737994" cy="524363"/>
          </a:xfrm>
          <a:prstGeom prst="rect">
            <a:avLst/>
          </a:prstGeom>
        </p:spPr>
      </p:pic>
      <p:sp>
        <p:nvSpPr>
          <p:cNvPr id="8" name="Text Placeholder 7"/>
          <p:cNvSpPr>
            <a:spLocks noGrp="1"/>
          </p:cNvSpPr>
          <p:nvPr>
            <p:ph type="body" sz="quarter" idx="10" hasCustomPrompt="1"/>
          </p:nvPr>
        </p:nvSpPr>
        <p:spPr>
          <a:xfrm>
            <a:off x="19176775" y="305272"/>
            <a:ext cx="6120681" cy="6552728"/>
          </a:xfrm>
          <a:prstGeom prst="rect">
            <a:avLst/>
          </a:prstGeom>
        </p:spPr>
        <p:txBody>
          <a:bodyPr vert="horz"/>
          <a:lstStyle>
            <a:lvl1pPr>
              <a:defRPr sz="50000">
                <a:solidFill>
                  <a:srgbClr val="2FA2A7"/>
                </a:solidFill>
                <a:latin typeface="Heavyweight"/>
                <a:cs typeface="Heavyweight"/>
              </a:defRPr>
            </a:lvl1pPr>
          </a:lstStyle>
          <a:p>
            <a:pPr lvl="0"/>
            <a:r>
              <a:rPr lang="en-US" dirty="0" smtClean="0"/>
              <a:t>1</a:t>
            </a:r>
            <a:endParaRPr lang="en-US" dirty="0"/>
          </a:p>
        </p:txBody>
      </p:sp>
      <p:sp>
        <p:nvSpPr>
          <p:cNvPr id="2" name="Title 1"/>
          <p:cNvSpPr>
            <a:spLocks noGrp="1"/>
          </p:cNvSpPr>
          <p:nvPr>
            <p:ph type="title" hasCustomPrompt="1"/>
          </p:nvPr>
        </p:nvSpPr>
        <p:spPr>
          <a:xfrm>
            <a:off x="2204417" y="2897560"/>
            <a:ext cx="16684327" cy="8212138"/>
          </a:xfrm>
          <a:prstGeom prst="rect">
            <a:avLst/>
          </a:prstGeom>
          <a:effectLst/>
        </p:spPr>
        <p:txBody>
          <a:bodyPr anchor="ctr"/>
          <a:lstStyle>
            <a:lvl1pPr algn="l">
              <a:lnSpc>
                <a:spcPct val="80000"/>
              </a:lnSpc>
              <a:defRPr sz="23500" spc="0" baseline="0">
                <a:solidFill>
                  <a:srgbClr val="FFFFFF"/>
                </a:solidFill>
                <a:effectLst/>
                <a:latin typeface="Heavyweight"/>
                <a:cs typeface="Heavyweight"/>
              </a:defRPr>
            </a:lvl1pPr>
          </a:lstStyle>
          <a:p>
            <a:r>
              <a:rPr lang="en-US" dirty="0" smtClean="0"/>
              <a:t>click to edit master title style</a:t>
            </a:r>
            <a:endParaRPr lang="en-US" dirty="0"/>
          </a:p>
        </p:txBody>
      </p:sp>
      <p:sp>
        <p:nvSpPr>
          <p:cNvPr id="4" name="TextBox 3"/>
          <p:cNvSpPr txBox="1"/>
          <p:nvPr userDrawn="1"/>
        </p:nvSpPr>
        <p:spPr>
          <a:xfrm rot="16200000">
            <a:off x="17337870" y="2899216"/>
            <a:ext cx="5461743" cy="1015663"/>
          </a:xfrm>
          <a:prstGeom prst="rect">
            <a:avLst/>
          </a:prstGeom>
          <a:noFill/>
        </p:spPr>
        <p:txBody>
          <a:bodyPr wrap="square" rtlCol="0">
            <a:spAutoFit/>
          </a:bodyPr>
          <a:lstStyle/>
          <a:p>
            <a:pPr algn="l"/>
            <a:r>
              <a:rPr lang="en-US" sz="6000" dirty="0" smtClean="0">
                <a:solidFill>
                  <a:srgbClr val="FFFFFF"/>
                </a:solidFill>
                <a:latin typeface="nevis Bold"/>
                <a:cs typeface="nevis Bold"/>
              </a:rPr>
              <a:t>SECTION No.</a:t>
            </a:r>
            <a:endParaRPr lang="en-US" sz="6000" dirty="0">
              <a:solidFill>
                <a:srgbClr val="FFFFFF"/>
              </a:solidFill>
              <a:latin typeface="nevis Bold"/>
              <a:cs typeface="nevis Bold"/>
            </a:endParaRPr>
          </a:p>
        </p:txBody>
      </p:sp>
    </p:spTree>
    <p:extLst>
      <p:ext uri="{BB962C8B-B14F-4D97-AF65-F5344CB8AC3E}">
        <p14:creationId xmlns:p14="http://schemas.microsoft.com/office/powerpoint/2010/main" val="4270760847"/>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3.png"/><Relationship Id="rId5" Type="http://schemas.openxmlformats.org/officeDocument/2006/relationships/slideLayout" Target="../slideLayouts/slideLayout6.xml"/><Relationship Id="rId10" Type="http://schemas.openxmlformats.org/officeDocument/2006/relationships/image" Target="../media/image2.png"/><Relationship Id="rId4" Type="http://schemas.openxmlformats.org/officeDocument/2006/relationships/slideLayout" Target="../slideLayouts/slideLayout5.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24" r:id="rId1"/>
  </p:sldLayoutIdLst>
  <p:transition spd="slow">
    <p:fade thruBlk="1"/>
  </p:transition>
  <p:hf hdr="0" ftr="0"/>
  <p:txStyles>
    <p:titleStyle>
      <a:lvl1pPr algn="ctr" rtl="0" fontAlgn="base">
        <a:lnSpc>
          <a:spcPct val="120000"/>
        </a:lnSpc>
        <a:spcBef>
          <a:spcPct val="0"/>
        </a:spcBef>
        <a:spcAft>
          <a:spcPct val="0"/>
        </a:spcAft>
        <a:defRPr sz="17000" b="0" i="0" spc="0" baseline="0">
          <a:solidFill>
            <a:srgbClr val="424D5F"/>
          </a:solidFill>
          <a:effectLst/>
          <a:latin typeface="Langdon"/>
          <a:ea typeface="+mj-ea"/>
          <a:cs typeface="Langdon"/>
          <a:sym typeface="Amatic SC Bold" charset="0"/>
        </a:defRPr>
      </a:lvl1pPr>
      <a:lvl2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9"/>
          <a:srcRect/>
          <a:stretch>
            <a:fillRect/>
          </a:stretch>
        </a:blipFill>
        <a:effectLst/>
      </p:bgPr>
    </p:bg>
    <p:spTree>
      <p:nvGrpSpPr>
        <p:cNvPr id="1" name=""/>
        <p:cNvGrpSpPr/>
        <p:nvPr/>
      </p:nvGrpSpPr>
      <p:grpSpPr>
        <a:xfrm>
          <a:off x="0" y="0"/>
          <a:ext cx="0" cy="0"/>
          <a:chOff x="0" y="0"/>
          <a:chExt cx="0" cy="0"/>
        </a:xfrm>
      </p:grpSpPr>
      <p:pic>
        <p:nvPicPr>
          <p:cNvPr id="13" name="Picture 12" descr="BigSplat1_Aqua.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2" name="Picture 1" descr="9Stars_Aqua.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527704" y="1817440"/>
            <a:ext cx="5328592" cy="589726"/>
          </a:xfrm>
          <a:prstGeom prst="rect">
            <a:avLst/>
          </a:prstGeom>
        </p:spPr>
      </p:pic>
      <p:sp>
        <p:nvSpPr>
          <p:cNvPr id="12"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 id="2147484110" r:id="rId2"/>
    <p:sldLayoutId id="2147484093" r:id="rId3"/>
    <p:sldLayoutId id="2147484094" r:id="rId4"/>
    <p:sldLayoutId id="2147484048" r:id="rId5"/>
    <p:sldLayoutId id="2147484059" r:id="rId6"/>
    <p:sldLayoutId id="2147484126" r:id="rId7"/>
  </p:sldLayoutIdLst>
  <p:transition spd="slow">
    <p:fade thruBlk="1"/>
  </p:transition>
  <p:hf hdr="0" ftr="0"/>
  <p:txStyles>
    <p:titleStyle>
      <a:lvl1pPr algn="ctr" rtl="0" fontAlgn="base">
        <a:lnSpc>
          <a:spcPct val="120000"/>
        </a:lnSpc>
        <a:spcBef>
          <a:spcPct val="0"/>
        </a:spcBef>
        <a:spcAft>
          <a:spcPct val="0"/>
        </a:spcAft>
        <a:defRPr sz="9800">
          <a:solidFill>
            <a:srgbClr val="FFFFFF"/>
          </a:solidFill>
          <a:latin typeface="Heavyweight"/>
          <a:ea typeface="+mj-ea"/>
          <a:cs typeface="Heavywe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jpg"/><Relationship Id="rId11" Type="http://schemas.openxmlformats.org/officeDocument/2006/relationships/image" Target="../media/image14.jpg"/><Relationship Id="rId5" Type="http://schemas.openxmlformats.org/officeDocument/2006/relationships/image" Target="../media/image7.png"/><Relationship Id="rId10" Type="http://schemas.openxmlformats.org/officeDocument/2006/relationships/image" Target="../media/image13.jpg"/><Relationship Id="rId4" Type="http://schemas.openxmlformats.org/officeDocument/2006/relationships/image" Target="../media/image5.png"/><Relationship Id="rId9"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832" y="3761656"/>
            <a:ext cx="15435760" cy="4040187"/>
          </a:xfrm>
        </p:spPr>
        <p:txBody>
          <a:bodyPr>
            <a:noAutofit/>
          </a:bodyPr>
          <a:lstStyle/>
          <a:p>
            <a:r>
              <a:rPr lang="en-US" sz="16500" spc="-300" dirty="0" smtClean="0">
                <a:effectLst/>
              </a:rPr>
              <a:t>Tracking Real World</a:t>
            </a:r>
            <a:r>
              <a:rPr lang="en-US" sz="19500" spc="-300" dirty="0" smtClean="0">
                <a:effectLst/>
              </a:rPr>
              <a:t/>
            </a:r>
            <a:br>
              <a:rPr lang="en-US" sz="19500" spc="-300" dirty="0" smtClean="0">
                <a:effectLst/>
              </a:rPr>
            </a:br>
            <a:r>
              <a:rPr lang="en-US" sz="19500" spc="-300" dirty="0" smtClean="0">
                <a:effectLst/>
              </a:rPr>
              <a:t>Web Performance</a:t>
            </a:r>
            <a:endParaRPr lang="en-US" sz="19500" spc="-300" dirty="0">
              <a:effectLst/>
            </a:endParaRPr>
          </a:p>
        </p:txBody>
      </p:sp>
      <p:sp>
        <p:nvSpPr>
          <p:cNvPr id="2" name="Content Placeholder 1"/>
          <p:cNvSpPr>
            <a:spLocks noGrp="1"/>
          </p:cNvSpPr>
          <p:nvPr>
            <p:ph idx="1"/>
          </p:nvPr>
        </p:nvSpPr>
        <p:spPr>
          <a:xfrm>
            <a:off x="1902011" y="8730208"/>
            <a:ext cx="15212581" cy="3023370"/>
          </a:xfrm>
          <a:effectLst/>
        </p:spPr>
        <p:txBody>
          <a:bodyPr>
            <a:noAutofit/>
          </a:bodyPr>
          <a:lstStyle/>
          <a:p>
            <a:pPr algn="r"/>
            <a:r>
              <a:rPr lang="en-US" dirty="0" smtClean="0">
                <a:solidFill>
                  <a:schemeClr val="tx1">
                    <a:alpha val="25000"/>
                  </a:schemeClr>
                </a:solidFill>
              </a:rPr>
              <a:t>NDC LONDON</a:t>
            </a:r>
            <a:endParaRPr lang="en-US" dirty="0">
              <a:solidFill>
                <a:schemeClr val="tx1">
                  <a:alpha val="25000"/>
                </a:schemeClr>
              </a:solidFill>
            </a:endParaRPr>
          </a:p>
        </p:txBody>
      </p:sp>
    </p:spTree>
    <p:extLst>
      <p:ext uri="{BB962C8B-B14F-4D97-AF65-F5344CB8AC3E}">
        <p14:creationId xmlns:p14="http://schemas.microsoft.com/office/powerpoint/2010/main" val="245499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a:t>
            </a:r>
            <a:r>
              <a:rPr lang="en-US" smtClean="0"/>
              <a:t>To XYZ?</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96465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glow rad="1397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nikmd23@gmail.com</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2545787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179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35107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77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Rectangular Callout 7"/>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871935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048770374"/>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5345832"/>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5000312" y="5832132"/>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Median:</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19</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2863891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Average vs. Median</a:t>
            </a:r>
            <a:endParaRPr lang="en-US" dirty="0"/>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mc:AlternateContent xmlns:mc="http://schemas.openxmlformats.org/markup-compatibility/2006">
        <mc:Choice xmlns:a14="http://schemas.microsoft.com/office/drawing/2010/main" Requires="a14">
          <p:sp>
            <p:nvSpPr>
              <p:cNvPr id="14" name="Rectangular Callout 13"/>
              <p:cNvSpPr/>
              <p:nvPr/>
            </p:nvSpPr>
            <p:spPr bwMode="auto">
              <a:xfrm>
                <a:off x="8807624" y="4697760"/>
                <a:ext cx="6275454" cy="2304256"/>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t>Sturges’ formula:</a:t>
                </a:r>
                <a:b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br>
                <a14:m>
                  <m:oMathPara xmlns:m="http://schemas.openxmlformats.org/officeDocument/2006/math">
                    <m:oMathParaPr>
                      <m:jc m:val="centerGroup"/>
                    </m:oMathParaPr>
                    <m:oMath xmlns:m="http://schemas.openxmlformats.org/officeDocument/2006/math">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𝑘</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m:t>
                      </m:r>
                      <m:d>
                        <m:dPr>
                          <m:begChr m:val="⌈"/>
                          <m:endChr m:val="⌉"/>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dPr>
                        <m:e>
                          <m:func>
                            <m:func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funcPr>
                            <m:fName>
                              <m:sSub>
                                <m:sSub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sSubPr>
                                <m:e>
                                  <m:r>
                                    <m:rPr>
                                      <m:sty m:val="p"/>
                                    </m:rPr>
                                    <a:rPr kumimoji="0" lang="en-US" sz="6000" b="0" i="0" u="none" strike="noStrike" cap="none" normalizeH="0" baseline="0" smtClean="0">
                                      <a:ln>
                                        <a:noFill/>
                                      </a:ln>
                                      <a:solidFill>
                                        <a:schemeClr val="bg1"/>
                                      </a:solidFill>
                                      <a:effectLst/>
                                      <a:latin typeface="Cambria Math" panose="02040503050406030204" pitchFamily="18" charset="0"/>
                                      <a:sym typeface="Gill Sans" charset="0"/>
                                    </a:rPr>
                                    <m:t>log</m:t>
                                  </m:r>
                                </m:e>
                                <m:sub>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2</m:t>
                                  </m:r>
                                </m:sub>
                              </m:sSub>
                            </m:fName>
                            <m:e>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𝑛</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+1</m:t>
                              </m:r>
                            </m:e>
                          </m:func>
                        </m:e>
                      </m:d>
                    </m:oMath>
                  </m:oMathPara>
                </a14:m>
                <a:endParaRPr kumimoji="0" lang="en-US" sz="11500" b="0" i="0" u="none" strike="noStrike" cap="none" normalizeH="0" baseline="0" dirty="0">
                  <a:ln>
                    <a:noFill/>
                  </a:ln>
                  <a:solidFill>
                    <a:schemeClr val="bg1"/>
                  </a:solidFill>
                  <a:effectLst/>
                  <a:latin typeface="Nevis" panose="02000800000000000000" pitchFamily="2" charset="0"/>
                  <a:sym typeface="Gill Sans" charset="0"/>
                </a:endParaRPr>
              </a:p>
            </p:txBody>
          </p:sp>
        </mc:Choice>
        <mc:Fallback>
          <p:sp>
            <p:nvSpPr>
              <p:cNvPr id="14" name="Rectangular Callout 13"/>
              <p:cNvSpPr>
                <a:spLocks noRot="1" noChangeAspect="1" noMove="1" noResize="1" noEditPoints="1" noAdjustHandles="1" noChangeArrowheads="1" noChangeShapeType="1" noTextEdit="1"/>
              </p:cNvSpPr>
              <p:nvPr/>
            </p:nvSpPr>
            <p:spPr bwMode="auto">
              <a:xfrm>
                <a:off x="8807624" y="4697760"/>
                <a:ext cx="6275454" cy="2304256"/>
              </a:xfrm>
              <a:prstGeom prst="wedgeRectCallout">
                <a:avLst>
                  <a:gd name="adj1" fmla="val 38796"/>
                  <a:gd name="adj2" fmla="val 72671"/>
                </a:avLst>
              </a:prstGeom>
              <a:blipFill rotWithShape="0">
                <a:blip r:embed="rId4"/>
                <a:stretch>
                  <a:fillRect/>
                </a:stretch>
              </a:blipFill>
              <a:ln>
                <a:noFill/>
              </a:ln>
              <a:effectLst/>
              <a:extLst/>
            </p:spPr>
            <p:txBody>
              <a:bodyPr/>
              <a:lstStyle/>
              <a:p>
                <a:r>
                  <a:rPr lang="en-US">
                    <a:noFill/>
                  </a:rPr>
                  <a:t> </a:t>
                </a:r>
              </a:p>
            </p:txBody>
          </p:sp>
        </mc:Fallback>
      </mc:AlternateContent>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32939540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a:t>
            </a:r>
            <a:endParaRPr lang="en-US" dirty="0"/>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Tree>
    <p:extLst>
      <p:ext uri="{BB962C8B-B14F-4D97-AF65-F5344CB8AC3E}">
        <p14:creationId xmlns:p14="http://schemas.microsoft.com/office/powerpoint/2010/main" val="315123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Web Performance Working Group</a:t>
            </a:r>
            <a:endParaRPr lang="en-US" dirty="0"/>
          </a:p>
        </p:txBody>
      </p:sp>
      <p:sp>
        <p:nvSpPr>
          <p:cNvPr id="6" name="Text Placeholder 5"/>
          <p:cNvSpPr>
            <a:spLocks noGrp="1"/>
          </p:cNvSpPr>
          <p:nvPr>
            <p:ph type="body" sz="quarter" idx="14"/>
          </p:nvPr>
        </p:nvSpPr>
        <p:spPr>
          <a:prstGeom prst="rect">
            <a:avLst/>
          </a:prstGeom>
        </p:spPr>
        <p:txBody>
          <a:bodyPr/>
          <a:lstStyle/>
          <a:p>
            <a:r>
              <a:rPr lang="en-US" dirty="0" smtClean="0"/>
              <a:t>THE MAIN TAKEAWAYS FROM THIS CHART</a:t>
            </a:r>
            <a:endParaRPr lang="en-US" dirty="0"/>
          </a:p>
        </p:txBody>
      </p:sp>
      <p:sp>
        <p:nvSpPr>
          <p:cNvPr id="7" name="Text Placeholder 6"/>
          <p:cNvSpPr>
            <a:spLocks noGrp="1"/>
          </p:cNvSpPr>
          <p:nvPr>
            <p:ph type="body" sz="quarter" idx="15"/>
          </p:nvPr>
        </p:nvSpPr>
        <p:spPr>
          <a:prstGeom prst="rect">
            <a:avLst/>
          </a:prstGeom>
        </p:spPr>
        <p:txBody>
          <a:bodyPr>
            <a:noAutofit/>
          </a:bodyPr>
          <a:lstStyle/>
          <a:p>
            <a:r>
              <a:rPr lang="en-US" sz="2800" dirty="0">
                <a:latin typeface="nevis Bold" panose="02000800000000000000" pitchFamily="2" charset="0"/>
              </a:rPr>
              <a:t>As you can see, this chart is broken into </a:t>
            </a:r>
            <a:r>
              <a:rPr lang="en-US" sz="2800" dirty="0" smtClean="0">
                <a:latin typeface="nevis Bold" panose="02000800000000000000" pitchFamily="2" charset="0"/>
              </a:rPr>
              <a:t>three </a:t>
            </a:r>
            <a:r>
              <a:rPr lang="en-US" sz="2800" dirty="0">
                <a:latin typeface="nevis Bold" panose="02000800000000000000" pitchFamily="2" charset="0"/>
              </a:rPr>
              <a:t>fabulous pieces of pie. </a:t>
            </a:r>
            <a:r>
              <a:rPr lang="en-US" sz="2800" dirty="0" smtClean="0">
                <a:latin typeface="nevis Bold" panose="02000800000000000000" pitchFamily="2" charset="0"/>
              </a:rPr>
              <a:t>With </a:t>
            </a:r>
            <a:r>
              <a:rPr lang="en-US" sz="2800" dirty="0">
                <a:latin typeface="nevis Bold" panose="02000800000000000000" pitchFamily="2" charset="0"/>
              </a:rPr>
              <a:t>this section here, you can tell your audience all about the data within this chart. What does it </a:t>
            </a:r>
            <a:r>
              <a:rPr lang="en-US" sz="2800" dirty="0" smtClean="0">
                <a:latin typeface="nevis Bold" panose="02000800000000000000" pitchFamily="2" charset="0"/>
              </a:rPr>
              <a:t/>
            </a:r>
            <a:br>
              <a:rPr lang="en-US" sz="2800" dirty="0" smtClean="0">
                <a:latin typeface="nevis Bold" panose="02000800000000000000" pitchFamily="2" charset="0"/>
              </a:rPr>
            </a:br>
            <a:r>
              <a:rPr lang="en-US" sz="2800" dirty="0" smtClean="0">
                <a:latin typeface="nevis Bold" panose="02000800000000000000" pitchFamily="2" charset="0"/>
              </a:rPr>
              <a:t>all </a:t>
            </a:r>
            <a:r>
              <a:rPr lang="en-US" sz="2800" dirty="0">
                <a:latin typeface="nevis Bold" panose="02000800000000000000" pitchFamily="2" charset="0"/>
              </a:rPr>
              <a:t>mean</a:t>
            </a:r>
            <a:r>
              <a:rPr lang="en-US" sz="2800" dirty="0" smtClean="0">
                <a:latin typeface="nevis Bold" panose="02000800000000000000" pitchFamily="2" charset="0"/>
              </a:rPr>
              <a:t>? Look at the notes below!</a:t>
            </a:r>
            <a:endParaRPr lang="en-US" sz="2800" dirty="0">
              <a:latin typeface="nevis Bold" panose="02000800000000000000" pitchFamily="2" charset="0"/>
            </a:endParaRPr>
          </a:p>
        </p:txBody>
      </p:sp>
      <p:sp>
        <p:nvSpPr>
          <p:cNvPr id="10" name="Text Placeholder 9"/>
          <p:cNvSpPr>
            <a:spLocks noGrp="1"/>
          </p:cNvSpPr>
          <p:nvPr>
            <p:ph type="body" sz="quarter" idx="26"/>
          </p:nvPr>
        </p:nvSpPr>
        <p:spPr/>
        <p:txBody>
          <a:bodyPr/>
          <a:lstStyle/>
          <a:p>
            <a:r>
              <a:rPr lang="en-US" dirty="0">
                <a:latin typeface="nevis Bold" panose="02000800000000000000" pitchFamily="2" charset="0"/>
              </a:rPr>
              <a:t>Write a little bit </a:t>
            </a:r>
            <a:br>
              <a:rPr lang="en-US" dirty="0">
                <a:latin typeface="nevis Bold" panose="02000800000000000000" pitchFamily="2" charset="0"/>
              </a:rPr>
            </a:br>
            <a:r>
              <a:rPr lang="en-US" dirty="0">
                <a:latin typeface="nevis Bold" panose="02000800000000000000" pitchFamily="2" charset="0"/>
              </a:rPr>
              <a:t>here about this information zone </a:t>
            </a:r>
            <a:br>
              <a:rPr lang="en-US" dirty="0">
                <a:latin typeface="nevis Bold" panose="02000800000000000000" pitchFamily="2" charset="0"/>
              </a:rPr>
            </a:br>
            <a:r>
              <a:rPr lang="en-US" dirty="0">
                <a:latin typeface="nevis Bold" panose="02000800000000000000" pitchFamily="2" charset="0"/>
              </a:rPr>
              <a:t>so people </a:t>
            </a:r>
            <a:r>
              <a:rPr lang="en-US" dirty="0" smtClean="0">
                <a:latin typeface="nevis Bold" panose="02000800000000000000" pitchFamily="2" charset="0"/>
              </a:rPr>
              <a:t>can really </a:t>
            </a:r>
            <a:r>
              <a:rPr lang="en-US" dirty="0">
                <a:latin typeface="nevis Bold" panose="02000800000000000000" pitchFamily="2" charset="0"/>
              </a:rPr>
              <a:t>understand its deep </a:t>
            </a:r>
            <a:r>
              <a:rPr lang="en-US" dirty="0" smtClean="0">
                <a:latin typeface="nevis Bold" panose="02000800000000000000" pitchFamily="2" charset="0"/>
              </a:rPr>
              <a:t>relevance &amp; meaning</a:t>
            </a:r>
            <a:endParaRPr lang="en-US" dirty="0">
              <a:latin typeface="nevis Bold" panose="02000800000000000000" pitchFamily="2" charset="0"/>
            </a:endParaRPr>
          </a:p>
          <a:p>
            <a:endParaRPr lang="en-US" dirty="0">
              <a:latin typeface="nevis Bold" panose="02000800000000000000" pitchFamily="2" charset="0"/>
            </a:endParaRPr>
          </a:p>
        </p:txBody>
      </p:sp>
      <p:sp>
        <p:nvSpPr>
          <p:cNvPr id="12" name="Text Placeholder 11"/>
          <p:cNvSpPr>
            <a:spLocks noGrp="1"/>
          </p:cNvSpPr>
          <p:nvPr>
            <p:ph type="body" sz="quarter" idx="28"/>
          </p:nvPr>
        </p:nvSpPr>
        <p:spPr/>
        <p:txBody>
          <a:bodyPr/>
          <a:lstStyle/>
          <a:p>
            <a:r>
              <a:rPr lang="en-US" dirty="0">
                <a:latin typeface="nevis Bold" panose="02000800000000000000" pitchFamily="2" charset="0"/>
              </a:rPr>
              <a:t>Write a little bit </a:t>
            </a:r>
            <a:br>
              <a:rPr lang="en-US" dirty="0">
                <a:latin typeface="nevis Bold" panose="02000800000000000000" pitchFamily="2" charset="0"/>
              </a:rPr>
            </a:br>
            <a:r>
              <a:rPr lang="en-US" dirty="0">
                <a:latin typeface="nevis Bold" panose="02000800000000000000" pitchFamily="2" charset="0"/>
              </a:rPr>
              <a:t>here about this information zone </a:t>
            </a:r>
            <a:br>
              <a:rPr lang="en-US" dirty="0">
                <a:latin typeface="nevis Bold" panose="02000800000000000000" pitchFamily="2" charset="0"/>
              </a:rPr>
            </a:br>
            <a:r>
              <a:rPr lang="en-US" dirty="0">
                <a:latin typeface="nevis Bold" panose="02000800000000000000" pitchFamily="2" charset="0"/>
              </a:rPr>
              <a:t>so people can really understand its deep relevance &amp; meaning</a:t>
            </a:r>
          </a:p>
          <a:p>
            <a:endParaRPr lang="en-US" dirty="0">
              <a:latin typeface="nevis Bold" panose="02000800000000000000" pitchFamily="2" charset="0"/>
            </a:endParaRPr>
          </a:p>
        </p:txBody>
      </p:sp>
      <p:sp>
        <p:nvSpPr>
          <p:cNvPr id="14" name="Text Placeholder 13"/>
          <p:cNvSpPr>
            <a:spLocks noGrp="1"/>
          </p:cNvSpPr>
          <p:nvPr>
            <p:ph type="body" sz="quarter" idx="30"/>
          </p:nvPr>
        </p:nvSpPr>
        <p:spPr/>
        <p:txBody>
          <a:bodyPr/>
          <a:lstStyle/>
          <a:p>
            <a:r>
              <a:rPr lang="en-US" dirty="0">
                <a:latin typeface="nevis Bold" panose="02000800000000000000" pitchFamily="2" charset="0"/>
              </a:rPr>
              <a:t>Write a little bit </a:t>
            </a:r>
            <a:br>
              <a:rPr lang="en-US" dirty="0">
                <a:latin typeface="nevis Bold" panose="02000800000000000000" pitchFamily="2" charset="0"/>
              </a:rPr>
            </a:br>
            <a:r>
              <a:rPr lang="en-US" dirty="0">
                <a:latin typeface="nevis Bold" panose="02000800000000000000" pitchFamily="2" charset="0"/>
              </a:rPr>
              <a:t>here about this information zone </a:t>
            </a:r>
            <a:br>
              <a:rPr lang="en-US" dirty="0">
                <a:latin typeface="nevis Bold" panose="02000800000000000000" pitchFamily="2" charset="0"/>
              </a:rPr>
            </a:br>
            <a:r>
              <a:rPr lang="en-US" dirty="0">
                <a:latin typeface="nevis Bold" panose="02000800000000000000" pitchFamily="2" charset="0"/>
              </a:rPr>
              <a:t>so people can really understand its deep relevance &amp; meaning</a:t>
            </a:r>
          </a:p>
          <a:p>
            <a:endParaRPr lang="en-US" dirty="0">
              <a:latin typeface="nevis Bold" panose="02000800000000000000" pitchFamily="2" charset="0"/>
            </a:endParaRPr>
          </a:p>
        </p:txBody>
      </p:sp>
      <p:sp>
        <p:nvSpPr>
          <p:cNvPr id="3" name="Text Placeholder 2"/>
          <p:cNvSpPr>
            <a:spLocks noGrp="1"/>
          </p:cNvSpPr>
          <p:nvPr>
            <p:ph type="body" sz="quarter" idx="31"/>
          </p:nvPr>
        </p:nvSpPr>
        <p:spPr>
          <a:prstGeom prst="rect">
            <a:avLst/>
          </a:prstGeom>
        </p:spPr>
        <p:txBody>
          <a:bodyPr/>
          <a:lstStyle/>
          <a:p>
            <a:r>
              <a:rPr lang="en-US" dirty="0" smtClean="0"/>
              <a:t>NAVIGATION</a:t>
            </a:r>
            <a:endParaRPr lang="en-US" dirty="0"/>
          </a:p>
        </p:txBody>
      </p:sp>
      <p:sp>
        <p:nvSpPr>
          <p:cNvPr id="11" name="Text Placeholder 10"/>
          <p:cNvSpPr>
            <a:spLocks noGrp="1"/>
          </p:cNvSpPr>
          <p:nvPr>
            <p:ph type="body" sz="quarter" idx="39"/>
          </p:nvPr>
        </p:nvSpPr>
        <p:spPr>
          <a:prstGeom prst="rect">
            <a:avLst/>
          </a:prstGeom>
        </p:spPr>
        <p:txBody>
          <a:bodyPr/>
          <a:lstStyle/>
          <a:p>
            <a:r>
              <a:rPr lang="en-US" dirty="0" smtClean="0"/>
              <a:t>USER</a:t>
            </a:r>
            <a:endParaRPr lang="en-US" dirty="0"/>
          </a:p>
        </p:txBody>
      </p:sp>
      <p:sp>
        <p:nvSpPr>
          <p:cNvPr id="13" name="Text Placeholder 12"/>
          <p:cNvSpPr>
            <a:spLocks noGrp="1"/>
          </p:cNvSpPr>
          <p:nvPr>
            <p:ph type="body" sz="quarter" idx="41"/>
          </p:nvPr>
        </p:nvSpPr>
        <p:spPr>
          <a:prstGeom prst="rect">
            <a:avLst/>
          </a:prstGeom>
        </p:spPr>
        <p:txBody>
          <a:bodyPr/>
          <a:lstStyle/>
          <a:p>
            <a:r>
              <a:rPr lang="en-US" dirty="0" smtClean="0"/>
              <a:t>RESOURCE</a:t>
            </a:r>
            <a:endParaRPr lang="en-US" dirty="0"/>
          </a:p>
        </p:txBody>
      </p:sp>
      <p:sp>
        <p:nvSpPr>
          <p:cNvPr id="9" name="Chart Placeholder 8"/>
          <p:cNvSpPr>
            <a:spLocks noGrp="1"/>
          </p:cNvSpPr>
          <p:nvPr>
            <p:ph type="chart" sz="quarter" idx="13"/>
          </p:nvPr>
        </p:nvSpPr>
        <p:spPr/>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50" y="3113584"/>
            <a:ext cx="8954750" cy="4763165"/>
          </a:xfrm>
          <a:prstGeom prst="rect">
            <a:avLst/>
          </a:prstGeom>
        </p:spPr>
      </p:pic>
    </p:spTree>
    <p:extLst>
      <p:ext uri="{BB962C8B-B14F-4D97-AF65-F5344CB8AC3E}">
        <p14:creationId xmlns:p14="http://schemas.microsoft.com/office/powerpoint/2010/main" val="1754008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30667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Loop</a:t>
            </a:r>
            <a:endParaRPr lang="en-US" dirty="0"/>
          </a:p>
        </p:txBody>
      </p:sp>
      <p:sp>
        <p:nvSpPr>
          <p:cNvPr id="3" name="Oval 2"/>
          <p:cNvSpPr/>
          <p:nvPr/>
        </p:nvSpPr>
        <p:spPr bwMode="auto">
          <a:xfrm>
            <a:off x="2258705" y="3329062"/>
            <a:ext cx="4177010" cy="4177010"/>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12"/>
          <p:cNvSpPr txBox="1">
            <a:spLocks/>
          </p:cNvSpPr>
          <p:nvPr/>
        </p:nvSpPr>
        <p:spPr>
          <a:xfrm>
            <a:off x="2439221"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OBSERVE</a:t>
            </a:r>
            <a:endParaRPr lang="en-US" kern="0" dirty="0"/>
          </a:p>
        </p:txBody>
      </p:sp>
      <p:sp>
        <p:nvSpPr>
          <p:cNvPr id="5" name="Text Placeholder 12"/>
          <p:cNvSpPr txBox="1">
            <a:spLocks/>
          </p:cNvSpPr>
          <p:nvPr/>
        </p:nvSpPr>
        <p:spPr>
          <a:xfrm>
            <a:off x="2196253"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1</a:t>
            </a:r>
          </a:p>
        </p:txBody>
      </p:sp>
      <p:sp>
        <p:nvSpPr>
          <p:cNvPr id="6" name="Text Placeholder 12"/>
          <p:cNvSpPr txBox="1">
            <a:spLocks/>
          </p:cNvSpPr>
          <p:nvPr/>
        </p:nvSpPr>
        <p:spPr>
          <a:xfrm>
            <a:off x="2196253"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Real User Metrics</a:t>
            </a:r>
            <a:endParaRPr lang="en-US" kern="0" dirty="0"/>
          </a:p>
        </p:txBody>
      </p:sp>
      <p:sp>
        <p:nvSpPr>
          <p:cNvPr id="7" name="Oval 6"/>
          <p:cNvSpPr/>
          <p:nvPr/>
        </p:nvSpPr>
        <p:spPr bwMode="auto">
          <a:xfrm>
            <a:off x="7529513" y="3329062"/>
            <a:ext cx="4177010" cy="4177010"/>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 Placeholder 12"/>
          <p:cNvSpPr txBox="1">
            <a:spLocks/>
          </p:cNvSpPr>
          <p:nvPr/>
        </p:nvSpPr>
        <p:spPr>
          <a:xfrm>
            <a:off x="7767813"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ORIENT</a:t>
            </a:r>
            <a:endParaRPr lang="en-US" kern="0" dirty="0"/>
          </a:p>
        </p:txBody>
      </p:sp>
      <p:sp>
        <p:nvSpPr>
          <p:cNvPr id="9" name="Text Placeholder 12"/>
          <p:cNvSpPr txBox="1">
            <a:spLocks/>
          </p:cNvSpPr>
          <p:nvPr/>
        </p:nvSpPr>
        <p:spPr>
          <a:xfrm>
            <a:off x="7524845"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2</a:t>
            </a:r>
            <a:endParaRPr lang="en-US" dirty="0"/>
          </a:p>
        </p:txBody>
      </p:sp>
      <p:sp>
        <p:nvSpPr>
          <p:cNvPr id="10" name="Text Placeholder 12"/>
          <p:cNvSpPr txBox="1">
            <a:spLocks/>
          </p:cNvSpPr>
          <p:nvPr/>
        </p:nvSpPr>
        <p:spPr>
          <a:xfrm>
            <a:off x="7524845"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a:t>
            </a:r>
            <a:endParaRPr lang="en-US" kern="0" dirty="0"/>
          </a:p>
        </p:txBody>
      </p:sp>
      <p:sp>
        <p:nvSpPr>
          <p:cNvPr id="11" name="Oval 10"/>
          <p:cNvSpPr/>
          <p:nvPr/>
        </p:nvSpPr>
        <p:spPr bwMode="auto">
          <a:xfrm>
            <a:off x="17943084" y="3329062"/>
            <a:ext cx="4177010" cy="4177010"/>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 Placeholder 12"/>
          <p:cNvSpPr txBox="1">
            <a:spLocks/>
          </p:cNvSpPr>
          <p:nvPr/>
        </p:nvSpPr>
        <p:spPr>
          <a:xfrm>
            <a:off x="18123600"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solidFill>
                  <a:schemeClr val="tx1"/>
                </a:solidFill>
              </a:rPr>
              <a:t>ACT</a:t>
            </a:r>
            <a:endParaRPr lang="en-US" kern="0" dirty="0">
              <a:solidFill>
                <a:schemeClr val="tx1"/>
              </a:solidFill>
            </a:endParaRPr>
          </a:p>
        </p:txBody>
      </p:sp>
      <p:sp>
        <p:nvSpPr>
          <p:cNvPr id="13" name="Text Placeholder 12"/>
          <p:cNvSpPr txBox="1">
            <a:spLocks/>
          </p:cNvSpPr>
          <p:nvPr/>
        </p:nvSpPr>
        <p:spPr>
          <a:xfrm>
            <a:off x="17880632"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4</a:t>
            </a:r>
            <a:endParaRPr lang="en-US" dirty="0"/>
          </a:p>
        </p:txBody>
      </p:sp>
      <p:sp>
        <p:nvSpPr>
          <p:cNvPr id="14" name="Text Placeholder 12"/>
          <p:cNvSpPr txBox="1">
            <a:spLocks/>
          </p:cNvSpPr>
          <p:nvPr/>
        </p:nvSpPr>
        <p:spPr>
          <a:xfrm>
            <a:off x="17880632"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smtClean="0"/>
              <a:t>Click to edit Master text styles</a:t>
            </a:r>
            <a:endParaRPr lang="en-US" kern="0" dirty="0"/>
          </a:p>
        </p:txBody>
      </p:sp>
      <p:sp>
        <p:nvSpPr>
          <p:cNvPr id="15" name="Oval 14"/>
          <p:cNvSpPr/>
          <p:nvPr/>
        </p:nvSpPr>
        <p:spPr bwMode="auto">
          <a:xfrm>
            <a:off x="12718756" y="3329062"/>
            <a:ext cx="4177010" cy="4177010"/>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 Placeholder 12"/>
          <p:cNvSpPr txBox="1">
            <a:spLocks/>
          </p:cNvSpPr>
          <p:nvPr/>
        </p:nvSpPr>
        <p:spPr>
          <a:xfrm>
            <a:off x="12939024"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DECIDE</a:t>
            </a:r>
            <a:endParaRPr lang="en-US" kern="0" dirty="0"/>
          </a:p>
        </p:txBody>
      </p:sp>
      <p:sp>
        <p:nvSpPr>
          <p:cNvPr id="17" name="Text Placeholder 12"/>
          <p:cNvSpPr txBox="1">
            <a:spLocks/>
          </p:cNvSpPr>
          <p:nvPr/>
        </p:nvSpPr>
        <p:spPr>
          <a:xfrm>
            <a:off x="12696056"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3</a:t>
            </a:r>
            <a:endParaRPr lang="en-US" dirty="0"/>
          </a:p>
        </p:txBody>
      </p:sp>
      <p:sp>
        <p:nvSpPr>
          <p:cNvPr id="18" name="Text Placeholder 12"/>
          <p:cNvSpPr txBox="1">
            <a:spLocks/>
          </p:cNvSpPr>
          <p:nvPr/>
        </p:nvSpPr>
        <p:spPr>
          <a:xfrm>
            <a:off x="12696056"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Click to edit Master text styles</a:t>
            </a:r>
            <a:endParaRPr lang="en-US" kern="0" dirty="0"/>
          </a:p>
        </p:txBody>
      </p:sp>
      <p:sp>
        <p:nvSpPr>
          <p:cNvPr id="19" name="Rectangle 18"/>
          <p:cNvSpPr/>
          <p:nvPr/>
        </p:nvSpPr>
        <p:spPr>
          <a:xfrm>
            <a:off x="6466919"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0" name="Rectangle 19"/>
          <p:cNvSpPr/>
          <p:nvPr/>
        </p:nvSpPr>
        <p:spPr>
          <a:xfrm>
            <a:off x="11692784"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1" name="Rectangle 20"/>
          <p:cNvSpPr/>
          <p:nvPr/>
        </p:nvSpPr>
        <p:spPr>
          <a:xfrm>
            <a:off x="16872520"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pic>
        <p:nvPicPr>
          <p:cNvPr id="22" name="Picture 21" descr="Man_White_Pr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2" y="5495591"/>
            <a:ext cx="2693084" cy="8203169"/>
          </a:xfrm>
          <a:prstGeom prst="rect">
            <a:avLst/>
          </a:prstGeom>
        </p:spPr>
      </p:pic>
      <p:sp>
        <p:nvSpPr>
          <p:cNvPr id="23" name="Oval 22"/>
          <p:cNvSpPr/>
          <p:nvPr/>
        </p:nvSpPr>
        <p:spPr bwMode="auto">
          <a:xfrm>
            <a:off x="1530683" y="5390809"/>
            <a:ext cx="221905" cy="22190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Oval 23"/>
          <p:cNvSpPr/>
          <p:nvPr/>
        </p:nvSpPr>
        <p:spPr bwMode="auto">
          <a:xfrm>
            <a:off x="1966864" y="4644251"/>
            <a:ext cx="704349" cy="704349"/>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Box 26"/>
          <p:cNvSpPr txBox="1"/>
          <p:nvPr/>
        </p:nvSpPr>
        <p:spPr>
          <a:xfrm>
            <a:off x="-1849560" y="10475818"/>
            <a:ext cx="6408712" cy="2646878"/>
          </a:xfrm>
          <a:prstGeom prst="rect">
            <a:avLst/>
          </a:prstGeom>
          <a:noFill/>
        </p:spPr>
        <p:txBody>
          <a:bodyPr wrap="square" rtlCol="0">
            <a:spAutoFit/>
          </a:bodyPr>
          <a:lstStyle/>
          <a:p>
            <a:r>
              <a:rPr lang="en-US" sz="16600" dirty="0" smtClean="0">
                <a:solidFill>
                  <a:schemeClr val="bg1">
                    <a:lumMod val="50000"/>
                    <a:alpha val="90000"/>
                  </a:schemeClr>
                </a:solidFill>
                <a:latin typeface="Adhesive Nr. Seven Banners" pitchFamily="2" charset="0"/>
              </a:rPr>
              <a:t>h</a:t>
            </a:r>
            <a:endParaRPr lang="en-US" sz="6600" dirty="0">
              <a:solidFill>
                <a:schemeClr val="bg1">
                  <a:lumMod val="50000"/>
                  <a:alpha val="90000"/>
                </a:schemeClr>
              </a:solidFill>
              <a:latin typeface="Adhesive Nr. Seven Banners" pitchFamily="2" charset="0"/>
            </a:endParaRPr>
          </a:p>
        </p:txBody>
      </p:sp>
      <p:sp>
        <p:nvSpPr>
          <p:cNvPr id="26" name="TextBox 25"/>
          <p:cNvSpPr txBox="1"/>
          <p:nvPr/>
        </p:nvSpPr>
        <p:spPr>
          <a:xfrm>
            <a:off x="-454168" y="11627946"/>
            <a:ext cx="3285128" cy="523220"/>
          </a:xfrm>
          <a:prstGeom prst="rect">
            <a:avLst/>
          </a:prstGeom>
          <a:noFill/>
        </p:spPr>
        <p:txBody>
          <a:bodyPr wrap="square" rtlCol="0">
            <a:spAutoFit/>
          </a:bodyPr>
          <a:lstStyle/>
          <a:p>
            <a:pPr algn="r"/>
            <a:r>
              <a:rPr lang="en-US" sz="2800" dirty="0" smtClean="0">
                <a:solidFill>
                  <a:schemeClr val="tx1"/>
                </a:solidFill>
                <a:latin typeface="nevis Bold" panose="02000800000000000000" pitchFamily="2" charset="0"/>
              </a:rPr>
              <a:t>Col. John Boyd</a:t>
            </a:r>
            <a:endParaRPr lang="en-US" sz="28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7944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p:cNvSpPr txBox="1"/>
          <p:nvPr/>
        </p:nvSpPr>
        <p:spPr>
          <a:xfrm>
            <a:off x="1455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navigationStart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169839"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3131197"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1405314"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9088036"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6124278"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6776886"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0453150"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0142376"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2060606"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5146829"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0" name="TextBox 49"/>
          <p:cNvSpPr txBox="1"/>
          <p:nvPr/>
        </p:nvSpPr>
        <p:spPr>
          <a:xfrm>
            <a:off x="15109734" y="10736426"/>
            <a:ext cx="2093798"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51" name="Straight Connector 50"/>
          <p:cNvCxnSpPr/>
          <p:nvPr/>
        </p:nvCxnSpPr>
        <p:spPr bwMode="auto">
          <a:xfrm>
            <a:off x="21218401" y="530296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TextBox 51"/>
          <p:cNvSpPr txBox="1"/>
          <p:nvPr/>
        </p:nvSpPr>
        <p:spPr>
          <a:xfrm>
            <a:off x="21220264" y="5240483"/>
            <a:ext cx="2261389" cy="360040"/>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loadEventStart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6" name="TextBox 65"/>
          <p:cNvSpPr txBox="1"/>
          <p:nvPr/>
        </p:nvSpPr>
        <p:spPr>
          <a:xfrm>
            <a:off x="18312680" y="4360347"/>
            <a:ext cx="1669365" cy="353959"/>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domLoading</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8" name="TextBox 67"/>
          <p:cNvSpPr txBox="1"/>
          <p:nvPr/>
        </p:nvSpPr>
        <p:spPr>
          <a:xfrm>
            <a:off x="18542610" y="5245858"/>
            <a:ext cx="1944216" cy="347087"/>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domInteractive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70" name="TextBox 69"/>
          <p:cNvSpPr txBox="1"/>
          <p:nvPr/>
        </p:nvSpPr>
        <p:spPr>
          <a:xfrm>
            <a:off x="18711387" y="10746432"/>
            <a:ext cx="4527657" cy="32877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73" name="TextBox 72"/>
          <p:cNvSpPr txBox="1"/>
          <p:nvPr/>
        </p:nvSpPr>
        <p:spPr>
          <a:xfrm>
            <a:off x="21932130" y="9047214"/>
            <a:ext cx="2261389" cy="331066"/>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loadEventEnd</a:t>
            </a:r>
            <a:endParaRPr lang="en-US" sz="2400" dirty="0" smtClean="0">
              <a:solidFill>
                <a:schemeClr val="accent5"/>
              </a:solidFill>
              <a:latin typeface="Roboto" panose="02000000000000000000" pitchFamily="2" charset="0"/>
              <a:ea typeface="Roboto" panose="02000000000000000000" pitchFamily="2" charset="0"/>
            </a:endParaRPr>
          </a:p>
        </p:txBody>
      </p:sp>
      <p:cxnSp>
        <p:nvCxnSpPr>
          <p:cNvPr id="74" name="Straight Connector 73"/>
          <p:cNvCxnSpPr/>
          <p:nvPr/>
        </p:nvCxnSpPr>
        <p:spPr bwMode="auto">
          <a:xfrm>
            <a:off x="24198286"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20767302" y="983963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6" name="TextBox 75"/>
          <p:cNvSpPr txBox="1"/>
          <p:nvPr/>
        </p:nvSpPr>
        <p:spPr>
          <a:xfrm>
            <a:off x="20772065" y="10204760"/>
            <a:ext cx="3589287"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77" name="Straight Connector 76"/>
          <p:cNvCxnSpPr/>
          <p:nvPr/>
        </p:nvCxnSpPr>
        <p:spPr bwMode="auto">
          <a:xfrm>
            <a:off x="18706061" y="9843669"/>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18528704" y="5299953"/>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18312680" y="4433881"/>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21219288" y="8693854"/>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2" name="TextBox 81"/>
          <p:cNvSpPr txBox="1"/>
          <p:nvPr/>
        </p:nvSpPr>
        <p:spPr>
          <a:xfrm>
            <a:off x="21221578" y="9594304"/>
            <a:ext cx="1843630"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domComplete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85" name="TextBox 84"/>
          <p:cNvSpPr txBox="1"/>
          <p:nvPr/>
        </p:nvSpPr>
        <p:spPr>
          <a:xfrm>
            <a:off x="12905224" y="10185608"/>
            <a:ext cx="2239104"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15151948" y="984598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2047984"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8" name="TextBox 87"/>
          <p:cNvSpPr txBox="1"/>
          <p:nvPr/>
        </p:nvSpPr>
        <p:spPr>
          <a:xfrm>
            <a:off x="16429424" y="4337720"/>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5144328"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2" name="Straight Connector 91"/>
          <p:cNvCxnSpPr/>
          <p:nvPr/>
        </p:nvCxnSpPr>
        <p:spPr bwMode="auto">
          <a:xfrm>
            <a:off x="18111896" y="443258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2055127"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0132851"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9083600"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9083600"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611792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3138042"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3137025"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169839" y="5301200"/>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13123"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4" name="Straight Connector 103"/>
          <p:cNvCxnSpPr/>
          <p:nvPr/>
        </p:nvCxnSpPr>
        <p:spPr bwMode="auto">
          <a:xfrm>
            <a:off x="17207160" y="9844236"/>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15253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71904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p:cNvSpPr txBox="1"/>
          <p:nvPr/>
        </p:nvSpPr>
        <p:spPr>
          <a:xfrm>
            <a:off x="319100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startTime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3194175"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6155533"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4429650"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12112372"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9148614"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9801222"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3477486"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3166712"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5084942"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8171165"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21133905"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5072320"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8" name="TextBox 87"/>
          <p:cNvSpPr txBox="1"/>
          <p:nvPr/>
        </p:nvSpPr>
        <p:spPr>
          <a:xfrm>
            <a:off x="19438520" y="9052632"/>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8168664"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5079463"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3157187"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12107936"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12107936"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9142264"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616237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6161361"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3191000"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8103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idx="1"/>
          </p:nvPr>
        </p:nvSpPr>
        <p:spPr/>
        <p:txBody>
          <a:bodyPr>
            <a:normAutofit fontScale="85000" lnSpcReduction="10000"/>
          </a:bodyPr>
          <a:lstStyle/>
          <a:p>
            <a:r>
              <a:rPr lang="en-US" dirty="0" smtClean="0"/>
              <a:t>Too much data can be a problem</a:t>
            </a:r>
          </a:p>
          <a:p>
            <a:pPr lvl="1"/>
            <a:r>
              <a:rPr lang="en-US" dirty="0" smtClean="0"/>
              <a:t>Re-encode</a:t>
            </a:r>
          </a:p>
          <a:p>
            <a:pPr lvl="1"/>
            <a:r>
              <a:rPr lang="en-US" dirty="0" smtClean="0"/>
              <a:t>Split across beacons to get partial results</a:t>
            </a:r>
          </a:p>
          <a:p>
            <a:pPr lvl="1"/>
            <a:r>
              <a:rPr lang="en-US" dirty="0" smtClean="0"/>
              <a:t>CORS resources w/ </a:t>
            </a:r>
            <a:r>
              <a:rPr lang="en-US" dirty="0" smtClean="0">
                <a:latin typeface="Consolas" panose="020B0609020204030204" pitchFamily="49" charset="0"/>
                <a:cs typeface="Consolas" panose="020B0609020204030204" pitchFamily="49" charset="0"/>
              </a:rPr>
              <a:t>Timing-Allow-Origin : *</a:t>
            </a:r>
          </a:p>
          <a:p>
            <a:pPr lvl="1"/>
            <a:r>
              <a:rPr lang="en-US" dirty="0" smtClean="0">
                <a:cs typeface="Consolas" panose="020B0609020204030204" pitchFamily="49" charset="0"/>
              </a:rPr>
              <a:t>Use DomString instead of FormData</a:t>
            </a:r>
          </a:p>
          <a:p>
            <a:pPr lvl="1"/>
            <a:r>
              <a:rPr lang="en-US" dirty="0" smtClean="0">
                <a:cs typeface="Consolas" panose="020B0609020204030204" pitchFamily="49" charset="0"/>
              </a:rPr>
              <a:t>Turn on Beacon in Chrome: </a:t>
            </a:r>
            <a:r>
              <a:rPr lang="en-US" dirty="0"/>
              <a:t>chrome://flags/#</a:t>
            </a:r>
            <a:r>
              <a:rPr lang="en-US" dirty="0" smtClean="0"/>
              <a:t>enable-experimental-web-platform-features (full in 39)</a:t>
            </a:r>
          </a:p>
          <a:p>
            <a:r>
              <a:rPr lang="en-US" dirty="0" smtClean="0"/>
              <a:t>Turn on Resource Timing in FF: about:config</a:t>
            </a:r>
            <a:r>
              <a:rPr lang="en-US" dirty="0"/>
              <a:t> </a:t>
            </a:r>
            <a:r>
              <a:rPr lang="en-US" dirty="0" smtClean="0"/>
              <a:t>dom.enable_resource_timing (full in 34)</a:t>
            </a:r>
          </a:p>
          <a:p>
            <a:r>
              <a:rPr lang="en-US" dirty="0" smtClean="0"/>
              <a:t>Chrome &amp; Opera limit to about 16KB. FF no limit it seems</a:t>
            </a:r>
          </a:p>
          <a:p>
            <a:r>
              <a:rPr lang="en-US" dirty="0" smtClean="0"/>
              <a:t>Helps to preserve log on Console and Network tabs</a:t>
            </a:r>
            <a:endParaRPr lang="en-US" dirty="0"/>
          </a:p>
        </p:txBody>
      </p:sp>
      <p:sp>
        <p:nvSpPr>
          <p:cNvPr id="38913" name="Rectangle 1"/>
          <p:cNvSpPr>
            <a:spLocks noGrp="1" noChangeArrowheads="1"/>
          </p:cNvSpPr>
          <p:nvPr>
            <p:ph type="title"/>
          </p:nvPr>
        </p:nvSpPr>
        <p:spPr/>
        <p:txBody>
          <a:bodyPr>
            <a:noAutofit/>
          </a:bodyPr>
          <a:lstStyle/>
          <a:p>
            <a:r>
              <a:rPr lang="en-US" dirty="0" smtClean="0"/>
              <a:t>YOUR BULLETED LIST</a:t>
            </a:r>
            <a:endParaRPr lang="en-US" dirty="0"/>
          </a:p>
        </p:txBody>
      </p:sp>
    </p:spTree>
    <p:extLst>
      <p:ext uri="{BB962C8B-B14F-4D97-AF65-F5344CB8AC3E}">
        <p14:creationId xmlns:p14="http://schemas.microsoft.com/office/powerpoint/2010/main" val="1736893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SYNTHETIC</a:t>
            </a:r>
            <a:br>
              <a:rPr lang="en-US" dirty="0" smtClean="0">
                <a:effectLst/>
              </a:rPr>
            </a:br>
            <a:r>
              <a:rPr lang="en-US" dirty="0" smtClean="0">
                <a:effectLst/>
              </a:rPr>
              <a:t>TESTING</a:t>
            </a:r>
            <a:endParaRPr lang="en-US" dirty="0">
              <a:effectLst/>
            </a:endParaRPr>
          </a:p>
        </p:txBody>
      </p:sp>
    </p:spTree>
    <p:extLst>
      <p:ext uri="{BB962C8B-B14F-4D97-AF65-F5344CB8AC3E}">
        <p14:creationId xmlns:p14="http://schemas.microsoft.com/office/powerpoint/2010/main" val="129901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Map_Print.png"/>
          <p:cNvPicPr>
            <a:picLocks noChangeAspect="1"/>
          </p:cNvPicPr>
          <p:nvPr/>
        </p:nvPicPr>
        <p:blipFill>
          <a:blip r:embed="rId2">
            <a:alphaModFix amt="33000"/>
            <a:extLst>
              <a:ext uri="{28A0092B-C50C-407E-A947-70E740481C1C}">
                <a14:useLocalDpi xmlns:a14="http://schemas.microsoft.com/office/drawing/2010/main" val="0"/>
              </a:ext>
            </a:extLst>
          </a:blip>
          <a:stretch>
            <a:fillRect/>
          </a:stretch>
        </p:blipFill>
        <p:spPr>
          <a:xfrm>
            <a:off x="-1007166" y="-2791072"/>
            <a:ext cx="25959030" cy="16273808"/>
          </a:xfrm>
          <a:prstGeom prst="rect">
            <a:avLst/>
          </a:prstGeom>
        </p:spPr>
      </p:pic>
      <p:sp>
        <p:nvSpPr>
          <p:cNvPr id="2" name="Title 1"/>
          <p:cNvSpPr>
            <a:spLocks noGrp="1"/>
          </p:cNvSpPr>
          <p:nvPr>
            <p:ph type="title"/>
          </p:nvPr>
        </p:nvSpPr>
        <p:spPr/>
        <p:txBody>
          <a:bodyPr/>
          <a:lstStyle/>
          <a:p>
            <a:r>
              <a:rPr lang="en-US" dirty="0" err="1" smtClean="0"/>
              <a:t>WebPagetest</a:t>
            </a:r>
            <a:r>
              <a:rPr lang="en-US" dirty="0" smtClean="0"/>
              <a:t> Locations</a:t>
            </a:r>
            <a:endParaRPr lang="en-US" dirty="0"/>
          </a:p>
        </p:txBody>
      </p:sp>
      <p:grpSp>
        <p:nvGrpSpPr>
          <p:cNvPr id="6" name="Group 5"/>
          <p:cNvGrpSpPr/>
          <p:nvPr/>
        </p:nvGrpSpPr>
        <p:grpSpPr>
          <a:xfrm>
            <a:off x="6071320" y="5342215"/>
            <a:ext cx="432048" cy="432536"/>
            <a:chOff x="7522838" y="5619260"/>
            <a:chExt cx="625356" cy="626062"/>
          </a:xfrm>
          <a:solidFill>
            <a:schemeClr val="accent2"/>
          </a:solidFill>
        </p:grpSpPr>
        <p:sp>
          <p:nvSpPr>
            <p:cNvPr id="7" name="Teardrop 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 name="Oval 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2" name="Group 31"/>
          <p:cNvGrpSpPr/>
          <p:nvPr/>
        </p:nvGrpSpPr>
        <p:grpSpPr>
          <a:xfrm>
            <a:off x="5855296" y="6065424"/>
            <a:ext cx="432048" cy="432536"/>
            <a:chOff x="7522838" y="5619260"/>
            <a:chExt cx="625356" cy="626062"/>
          </a:xfrm>
          <a:solidFill>
            <a:schemeClr val="accent2"/>
          </a:solidFill>
        </p:grpSpPr>
        <p:sp>
          <p:nvSpPr>
            <p:cNvPr id="33" name="Teardrop 3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4" name="Oval 3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5" name="Group 34"/>
          <p:cNvGrpSpPr/>
          <p:nvPr/>
        </p:nvGrpSpPr>
        <p:grpSpPr>
          <a:xfrm>
            <a:off x="5423248" y="4841776"/>
            <a:ext cx="432048" cy="432536"/>
            <a:chOff x="7522838" y="5619260"/>
            <a:chExt cx="625356" cy="626062"/>
          </a:xfrm>
          <a:solidFill>
            <a:schemeClr val="accent2"/>
          </a:solidFill>
        </p:grpSpPr>
        <p:sp>
          <p:nvSpPr>
            <p:cNvPr id="36" name="Teardrop 3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7" name="Oval 3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8" name="Group 37"/>
          <p:cNvGrpSpPr/>
          <p:nvPr/>
        </p:nvGrpSpPr>
        <p:grpSpPr>
          <a:xfrm>
            <a:off x="4559152" y="6137432"/>
            <a:ext cx="432048" cy="432536"/>
            <a:chOff x="7522838" y="5619260"/>
            <a:chExt cx="625356" cy="626062"/>
          </a:xfrm>
          <a:solidFill>
            <a:schemeClr val="accent2"/>
          </a:solidFill>
        </p:grpSpPr>
        <p:sp>
          <p:nvSpPr>
            <p:cNvPr id="39" name="Teardrop 3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0" name="Oval 3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1" name="Group 40"/>
          <p:cNvGrpSpPr/>
          <p:nvPr/>
        </p:nvGrpSpPr>
        <p:grpSpPr>
          <a:xfrm>
            <a:off x="2974976" y="4697760"/>
            <a:ext cx="432048" cy="432536"/>
            <a:chOff x="7522838" y="5619260"/>
            <a:chExt cx="625356" cy="626062"/>
          </a:xfrm>
          <a:solidFill>
            <a:schemeClr val="accent2"/>
          </a:solidFill>
        </p:grpSpPr>
        <p:sp>
          <p:nvSpPr>
            <p:cNvPr id="42" name="Teardrop 4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4" name="Group 43"/>
          <p:cNvGrpSpPr/>
          <p:nvPr/>
        </p:nvGrpSpPr>
        <p:grpSpPr>
          <a:xfrm>
            <a:off x="3191000" y="5345344"/>
            <a:ext cx="432048" cy="432536"/>
            <a:chOff x="7522838" y="5619260"/>
            <a:chExt cx="625356" cy="626062"/>
          </a:xfrm>
          <a:solidFill>
            <a:schemeClr val="accent2"/>
          </a:solidFill>
        </p:grpSpPr>
        <p:sp>
          <p:nvSpPr>
            <p:cNvPr id="45" name="Teardrop 4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7" name="Group 46"/>
          <p:cNvGrpSpPr/>
          <p:nvPr/>
        </p:nvGrpSpPr>
        <p:grpSpPr>
          <a:xfrm>
            <a:off x="3551040" y="5849400"/>
            <a:ext cx="432048" cy="432536"/>
            <a:chOff x="7522838" y="5619260"/>
            <a:chExt cx="625356" cy="626062"/>
          </a:xfrm>
          <a:solidFill>
            <a:schemeClr val="accent2"/>
          </a:solidFill>
        </p:grpSpPr>
        <p:sp>
          <p:nvSpPr>
            <p:cNvPr id="48" name="Teardrop 4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9" name="Oval 4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0" name="Group 49"/>
          <p:cNvGrpSpPr/>
          <p:nvPr/>
        </p:nvGrpSpPr>
        <p:grpSpPr>
          <a:xfrm>
            <a:off x="6575376" y="4625752"/>
            <a:ext cx="432048" cy="432536"/>
            <a:chOff x="7522838" y="5619260"/>
            <a:chExt cx="625356" cy="626062"/>
          </a:xfrm>
          <a:solidFill>
            <a:schemeClr val="accent2"/>
          </a:solidFill>
        </p:grpSpPr>
        <p:sp>
          <p:nvSpPr>
            <p:cNvPr id="51" name="Teardrop 5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3" name="Group 52"/>
          <p:cNvGrpSpPr/>
          <p:nvPr/>
        </p:nvGrpSpPr>
        <p:grpSpPr>
          <a:xfrm>
            <a:off x="5855296" y="4265224"/>
            <a:ext cx="432048" cy="432536"/>
            <a:chOff x="7522838" y="5619260"/>
            <a:chExt cx="625356" cy="626062"/>
          </a:xfrm>
          <a:solidFill>
            <a:schemeClr val="accent2"/>
          </a:solidFill>
        </p:grpSpPr>
        <p:sp>
          <p:nvSpPr>
            <p:cNvPr id="54" name="Teardrop 5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5" name="Oval 5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7" name="Group 56"/>
          <p:cNvGrpSpPr/>
          <p:nvPr/>
        </p:nvGrpSpPr>
        <p:grpSpPr>
          <a:xfrm>
            <a:off x="7367464" y="10746432"/>
            <a:ext cx="432048" cy="432536"/>
            <a:chOff x="7522838" y="5619260"/>
            <a:chExt cx="625356" cy="626062"/>
          </a:xfrm>
          <a:solidFill>
            <a:schemeClr val="accent2"/>
          </a:solidFill>
        </p:grpSpPr>
        <p:sp>
          <p:nvSpPr>
            <p:cNvPr id="58" name="Teardrop 5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9" name="Oval 5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0" name="Group 59"/>
          <p:cNvGrpSpPr/>
          <p:nvPr/>
        </p:nvGrpSpPr>
        <p:grpSpPr>
          <a:xfrm>
            <a:off x="8231560" y="9593816"/>
            <a:ext cx="432048" cy="432536"/>
            <a:chOff x="7522838" y="5619260"/>
            <a:chExt cx="625356" cy="626062"/>
          </a:xfrm>
          <a:solidFill>
            <a:schemeClr val="accent2"/>
          </a:solidFill>
        </p:grpSpPr>
        <p:sp>
          <p:nvSpPr>
            <p:cNvPr id="61" name="Teardrop 6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2" name="Oval 6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3" name="Group 62"/>
          <p:cNvGrpSpPr/>
          <p:nvPr/>
        </p:nvGrpSpPr>
        <p:grpSpPr>
          <a:xfrm>
            <a:off x="10895856" y="3617152"/>
            <a:ext cx="432048" cy="432536"/>
            <a:chOff x="7522838" y="5619260"/>
            <a:chExt cx="625356" cy="626062"/>
          </a:xfrm>
          <a:solidFill>
            <a:schemeClr val="accent2"/>
          </a:solidFill>
        </p:grpSpPr>
        <p:sp>
          <p:nvSpPr>
            <p:cNvPr id="64" name="Teardrop 6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5" name="Oval 6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6" name="Group 65"/>
          <p:cNvGrpSpPr/>
          <p:nvPr/>
        </p:nvGrpSpPr>
        <p:grpSpPr>
          <a:xfrm>
            <a:off x="11255896" y="3833664"/>
            <a:ext cx="432048" cy="432536"/>
            <a:chOff x="7522838" y="5619260"/>
            <a:chExt cx="625356" cy="626062"/>
          </a:xfrm>
          <a:solidFill>
            <a:schemeClr val="accent2"/>
          </a:solidFill>
        </p:grpSpPr>
        <p:sp>
          <p:nvSpPr>
            <p:cNvPr id="67" name="Teardrop 6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8" name="Oval 6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oup 68"/>
          <p:cNvGrpSpPr/>
          <p:nvPr/>
        </p:nvGrpSpPr>
        <p:grpSpPr>
          <a:xfrm>
            <a:off x="11687944" y="4409240"/>
            <a:ext cx="432048" cy="432536"/>
            <a:chOff x="7522838" y="5619260"/>
            <a:chExt cx="625356" cy="626062"/>
          </a:xfrm>
          <a:solidFill>
            <a:schemeClr val="accent2"/>
          </a:solidFill>
        </p:grpSpPr>
        <p:sp>
          <p:nvSpPr>
            <p:cNvPr id="70" name="Teardrop 6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1" name="Oval 7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2" name="Group 71"/>
          <p:cNvGrpSpPr/>
          <p:nvPr/>
        </p:nvGrpSpPr>
        <p:grpSpPr>
          <a:xfrm>
            <a:off x="11903968" y="3689648"/>
            <a:ext cx="432048" cy="432536"/>
            <a:chOff x="7522838" y="5619260"/>
            <a:chExt cx="625356" cy="626062"/>
          </a:xfrm>
          <a:solidFill>
            <a:schemeClr val="accent2"/>
          </a:solidFill>
        </p:grpSpPr>
        <p:sp>
          <p:nvSpPr>
            <p:cNvPr id="73" name="Teardrop 7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5" name="Group 74"/>
          <p:cNvGrpSpPr/>
          <p:nvPr/>
        </p:nvGrpSpPr>
        <p:grpSpPr>
          <a:xfrm>
            <a:off x="12159145" y="4501556"/>
            <a:ext cx="432048" cy="432536"/>
            <a:chOff x="7522838" y="5619260"/>
            <a:chExt cx="625356" cy="626062"/>
          </a:xfrm>
          <a:solidFill>
            <a:schemeClr val="accent2"/>
          </a:solidFill>
        </p:grpSpPr>
        <p:sp>
          <p:nvSpPr>
            <p:cNvPr id="76" name="Teardrop 7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8" name="Group 77"/>
          <p:cNvGrpSpPr/>
          <p:nvPr/>
        </p:nvGrpSpPr>
        <p:grpSpPr>
          <a:xfrm>
            <a:off x="12414322" y="3905672"/>
            <a:ext cx="432048" cy="432536"/>
            <a:chOff x="7522838" y="5619260"/>
            <a:chExt cx="625356" cy="626062"/>
          </a:xfrm>
          <a:solidFill>
            <a:schemeClr val="accent2"/>
          </a:solidFill>
        </p:grpSpPr>
        <p:sp>
          <p:nvSpPr>
            <p:cNvPr id="79" name="Teardrop 7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0" name="Oval 7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1" name="Group 80"/>
          <p:cNvGrpSpPr/>
          <p:nvPr/>
        </p:nvGrpSpPr>
        <p:grpSpPr>
          <a:xfrm>
            <a:off x="12669499" y="4481248"/>
            <a:ext cx="432048" cy="432536"/>
            <a:chOff x="7522838" y="5619260"/>
            <a:chExt cx="625356" cy="626062"/>
          </a:xfrm>
          <a:solidFill>
            <a:schemeClr val="accent2"/>
          </a:solidFill>
        </p:grpSpPr>
        <p:sp>
          <p:nvSpPr>
            <p:cNvPr id="82" name="Teardrop 8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3" name="Oval 8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4" name="Group 83"/>
          <p:cNvGrpSpPr/>
          <p:nvPr/>
        </p:nvGrpSpPr>
        <p:grpSpPr>
          <a:xfrm>
            <a:off x="12408024" y="3401128"/>
            <a:ext cx="432048" cy="432536"/>
            <a:chOff x="7522838" y="5619260"/>
            <a:chExt cx="625356" cy="626062"/>
          </a:xfrm>
          <a:solidFill>
            <a:schemeClr val="accent2"/>
          </a:solidFill>
        </p:grpSpPr>
        <p:sp>
          <p:nvSpPr>
            <p:cNvPr id="85" name="Teardrop 8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6" name="Oval 8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7" name="Group 86"/>
          <p:cNvGrpSpPr/>
          <p:nvPr/>
        </p:nvGrpSpPr>
        <p:grpSpPr>
          <a:xfrm>
            <a:off x="12552040" y="2897560"/>
            <a:ext cx="432048" cy="432536"/>
            <a:chOff x="7522838" y="5619260"/>
            <a:chExt cx="625356" cy="626062"/>
          </a:xfrm>
          <a:solidFill>
            <a:schemeClr val="accent2"/>
          </a:solidFill>
        </p:grpSpPr>
        <p:sp>
          <p:nvSpPr>
            <p:cNvPr id="88" name="Teardrop 8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9" name="Oval 8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0" name="Group 89"/>
          <p:cNvGrpSpPr/>
          <p:nvPr/>
        </p:nvGrpSpPr>
        <p:grpSpPr>
          <a:xfrm>
            <a:off x="13920192" y="5705872"/>
            <a:ext cx="432048" cy="432536"/>
            <a:chOff x="7522838" y="5619260"/>
            <a:chExt cx="625356" cy="626062"/>
          </a:xfrm>
          <a:solidFill>
            <a:schemeClr val="accent2"/>
          </a:solidFill>
        </p:grpSpPr>
        <p:sp>
          <p:nvSpPr>
            <p:cNvPr id="91" name="Teardrop 9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2" name="Oval 9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3" name="Group 92"/>
          <p:cNvGrpSpPr/>
          <p:nvPr/>
        </p:nvGrpSpPr>
        <p:grpSpPr>
          <a:xfrm>
            <a:off x="14061592" y="3658171"/>
            <a:ext cx="432048" cy="432536"/>
            <a:chOff x="7522838" y="5619260"/>
            <a:chExt cx="625356" cy="626062"/>
          </a:xfrm>
          <a:solidFill>
            <a:schemeClr val="accent2"/>
          </a:solidFill>
        </p:grpSpPr>
        <p:sp>
          <p:nvSpPr>
            <p:cNvPr id="94" name="Teardrop 9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6" name="Group 95"/>
          <p:cNvGrpSpPr/>
          <p:nvPr/>
        </p:nvGrpSpPr>
        <p:grpSpPr>
          <a:xfrm>
            <a:off x="13399765" y="2780359"/>
            <a:ext cx="432048" cy="432536"/>
            <a:chOff x="7522838" y="5619260"/>
            <a:chExt cx="625356" cy="626062"/>
          </a:xfrm>
          <a:solidFill>
            <a:schemeClr val="accent2"/>
          </a:solidFill>
        </p:grpSpPr>
        <p:sp>
          <p:nvSpPr>
            <p:cNvPr id="97" name="Teardrop 9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9" name="Group 98"/>
          <p:cNvGrpSpPr/>
          <p:nvPr/>
        </p:nvGrpSpPr>
        <p:grpSpPr>
          <a:xfrm>
            <a:off x="16584488" y="6443109"/>
            <a:ext cx="432048" cy="432536"/>
            <a:chOff x="7522838" y="5619260"/>
            <a:chExt cx="625356" cy="626062"/>
          </a:xfrm>
          <a:solidFill>
            <a:schemeClr val="accent2"/>
          </a:solidFill>
        </p:grpSpPr>
        <p:sp>
          <p:nvSpPr>
            <p:cNvPr id="100" name="Teardrop 9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1" name="Oval 10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2" name="Group 101"/>
          <p:cNvGrpSpPr/>
          <p:nvPr/>
        </p:nvGrpSpPr>
        <p:grpSpPr>
          <a:xfrm>
            <a:off x="18528704" y="8010128"/>
            <a:ext cx="432048" cy="432536"/>
            <a:chOff x="7522838" y="5619260"/>
            <a:chExt cx="625356" cy="626062"/>
          </a:xfrm>
          <a:solidFill>
            <a:schemeClr val="accent2"/>
          </a:solidFill>
        </p:grpSpPr>
        <p:sp>
          <p:nvSpPr>
            <p:cNvPr id="103" name="Teardrop 10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4" name="Oval 10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5" name="Group 104"/>
          <p:cNvGrpSpPr/>
          <p:nvPr/>
        </p:nvGrpSpPr>
        <p:grpSpPr>
          <a:xfrm>
            <a:off x="18439051" y="6083360"/>
            <a:ext cx="432048" cy="432536"/>
            <a:chOff x="7522838" y="5619260"/>
            <a:chExt cx="625356" cy="626062"/>
          </a:xfrm>
          <a:solidFill>
            <a:schemeClr val="accent2"/>
          </a:solidFill>
        </p:grpSpPr>
        <p:sp>
          <p:nvSpPr>
            <p:cNvPr id="106" name="Teardrop 10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7" name="Oval 10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8" name="Group 107"/>
          <p:cNvGrpSpPr/>
          <p:nvPr/>
        </p:nvGrpSpPr>
        <p:grpSpPr>
          <a:xfrm>
            <a:off x="20184888" y="5345832"/>
            <a:ext cx="432048" cy="432536"/>
            <a:chOff x="7522838" y="5619260"/>
            <a:chExt cx="625356" cy="626062"/>
          </a:xfrm>
          <a:solidFill>
            <a:schemeClr val="accent2"/>
          </a:solidFill>
        </p:grpSpPr>
        <p:sp>
          <p:nvSpPr>
            <p:cNvPr id="109" name="Teardrop 10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0" name="Oval 10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1" name="Group 110"/>
          <p:cNvGrpSpPr/>
          <p:nvPr/>
        </p:nvGrpSpPr>
        <p:grpSpPr>
          <a:xfrm>
            <a:off x="20976976" y="5273336"/>
            <a:ext cx="432048" cy="432536"/>
            <a:chOff x="7522838" y="5619260"/>
            <a:chExt cx="625356" cy="626062"/>
          </a:xfrm>
          <a:solidFill>
            <a:schemeClr val="accent2"/>
          </a:solidFill>
        </p:grpSpPr>
        <p:sp>
          <p:nvSpPr>
            <p:cNvPr id="112" name="Teardrop 11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4" name="Group 113"/>
          <p:cNvGrpSpPr/>
          <p:nvPr/>
        </p:nvGrpSpPr>
        <p:grpSpPr>
          <a:xfrm>
            <a:off x="21769064" y="10224487"/>
            <a:ext cx="432048" cy="432536"/>
            <a:chOff x="7522838" y="5619260"/>
            <a:chExt cx="625356" cy="626062"/>
          </a:xfrm>
          <a:solidFill>
            <a:schemeClr val="accent2"/>
          </a:solidFill>
        </p:grpSpPr>
        <p:sp>
          <p:nvSpPr>
            <p:cNvPr id="115" name="Teardrop 11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6" name="Oval 11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7" name="Group 116"/>
          <p:cNvGrpSpPr/>
          <p:nvPr/>
        </p:nvGrpSpPr>
        <p:grpSpPr>
          <a:xfrm>
            <a:off x="23425248" y="10962456"/>
            <a:ext cx="432048" cy="432536"/>
            <a:chOff x="7522838" y="5619260"/>
            <a:chExt cx="625356" cy="626062"/>
          </a:xfrm>
          <a:solidFill>
            <a:schemeClr val="accent2"/>
          </a:solidFill>
        </p:grpSpPr>
        <p:sp>
          <p:nvSpPr>
            <p:cNvPr id="118" name="Teardrop 11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9" name="Oval 11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5" name="TextBox 4"/>
          <p:cNvSpPr txBox="1"/>
          <p:nvPr/>
        </p:nvSpPr>
        <p:spPr>
          <a:xfrm rot="10559175">
            <a:off x="2000175" y="4213870"/>
            <a:ext cx="4734884" cy="1446550"/>
          </a:xfrm>
          <a:prstGeom prst="rect">
            <a:avLst/>
          </a:prstGeom>
          <a:noFill/>
        </p:spPr>
        <p:txBody>
          <a:bodyPr wrap="square" rtlCol="0">
            <a:spAutoFit/>
          </a:bodyPr>
          <a:lstStyle/>
          <a:p>
            <a:r>
              <a:rPr lang="en-US" sz="8800" dirty="0">
                <a:solidFill>
                  <a:schemeClr val="tx1"/>
                </a:solidFill>
                <a:latin typeface="Entypo" pitchFamily="50" charset="0"/>
              </a:rPr>
              <a:t>J</a:t>
            </a:r>
          </a:p>
        </p:txBody>
      </p:sp>
    </p:spTree>
    <p:extLst>
      <p:ext uri="{BB962C8B-B14F-4D97-AF65-F5344CB8AC3E}">
        <p14:creationId xmlns:p14="http://schemas.microsoft.com/office/powerpoint/2010/main" val="47856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8199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ular Callout 5"/>
          <p:cNvSpPr/>
          <p:nvPr/>
        </p:nvSpPr>
        <p:spPr bwMode="auto">
          <a:xfrm>
            <a:off x="8400912" y="5593500"/>
            <a:ext cx="5322429" cy="2232248"/>
          </a:xfrm>
          <a:prstGeom prst="wedgeRectCallout">
            <a:avLst>
              <a:gd name="adj1" fmla="val 3697"/>
              <a:gd name="adj2" fmla="val 6860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8400912" y="4553744"/>
            <a:ext cx="5322429" cy="2232248"/>
          </a:xfrm>
          <a:prstGeom prst="wedgeRectCallout">
            <a:avLst>
              <a:gd name="adj1" fmla="val -3376"/>
              <a:gd name="adj2" fmla="val -7365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mc:AlternateContent xmlns:mc="http://schemas.openxmlformats.org/markup-compatibility/2006">
        <mc:Choice xmlns:a14="http://schemas.microsoft.com/office/drawing/2010/main" Requires="a14">
          <p:sp>
            <p:nvSpPr>
              <p:cNvPr id="7" name="Rectangle 6"/>
              <p:cNvSpPr/>
              <p:nvPr/>
            </p:nvSpPr>
            <p:spPr>
              <a:xfrm>
                <a:off x="8551798" y="5201816"/>
                <a:ext cx="5224378" cy="218765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en-US" sz="6000" i="1" smtClean="0">
                              <a:solidFill>
                                <a:schemeClr val="bg1"/>
                              </a:solidFill>
                              <a:latin typeface="Cambria Math" panose="02040503050406030204" pitchFamily="18" charset="0"/>
                            </a:rPr>
                          </m:ctrlPr>
                        </m:naryPr>
                        <m:sub>
                          <m:r>
                            <m:rPr>
                              <m:brk m:alnAt="23"/>
                            </m:rPr>
                            <a:rPr lang="en-US" sz="6000" b="0" i="1" smtClean="0">
                              <a:solidFill>
                                <a:schemeClr val="bg1"/>
                              </a:solidFill>
                              <a:latin typeface="Cambria Math" panose="02040503050406030204" pitchFamily="18" charset="0"/>
                            </a:rPr>
                            <m:t>0</m:t>
                          </m:r>
                        </m:sub>
                        <m:sup>
                          <m:r>
                            <a:rPr lang="en-US" sz="6000" b="0" i="1" smtClean="0">
                              <a:solidFill>
                                <a:schemeClr val="bg1"/>
                              </a:solidFill>
                              <a:latin typeface="Cambria Math" panose="02040503050406030204" pitchFamily="18" charset="0"/>
                            </a:rPr>
                            <m:t>𝑒𝑛𝑑</m:t>
                          </m:r>
                        </m:sup>
                        <m:e>
                          <m:r>
                            <a:rPr lang="en-US" sz="6000" b="0" i="1" smtClean="0">
                              <a:solidFill>
                                <a:schemeClr val="bg1"/>
                              </a:solidFill>
                              <a:latin typeface="Cambria Math" panose="02040503050406030204" pitchFamily="18" charset="0"/>
                            </a:rPr>
                            <m:t>1− </m:t>
                          </m:r>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𝑉𝐶</m:t>
                              </m:r>
                            </m:num>
                            <m:den>
                              <m:r>
                                <a:rPr lang="en-US" sz="6000" b="0" i="1" smtClean="0">
                                  <a:solidFill>
                                    <a:schemeClr val="bg1"/>
                                  </a:solidFill>
                                  <a:latin typeface="Cambria Math" panose="02040503050406030204" pitchFamily="18" charset="0"/>
                                </a:rPr>
                                <m:t>100</m:t>
                              </m:r>
                            </m:den>
                          </m:f>
                        </m:e>
                      </m:nary>
                    </m:oMath>
                  </m:oMathPara>
                </a14:m>
                <a:endParaRPr lang="en-US" sz="6000" dirty="0">
                  <a:solidFill>
                    <a:schemeClr val="bg1"/>
                  </a:solidFill>
                  <a:latin typeface="Nevis" panose="02000800000000000000" pitchFamily="2" charset="0"/>
                </a:endParaRPr>
              </a:p>
            </p:txBody>
          </p:sp>
        </mc:Choice>
        <mc:Fallback>
          <p:sp>
            <p:nvSpPr>
              <p:cNvPr id="7" name="Rectangle 6"/>
              <p:cNvSpPr>
                <a:spLocks noRot="1" noChangeAspect="1" noMove="1" noResize="1" noEditPoints="1" noAdjustHandles="1" noChangeArrowheads="1" noChangeShapeType="1" noTextEdit="1"/>
              </p:cNvSpPr>
              <p:nvPr/>
            </p:nvSpPr>
            <p:spPr>
              <a:xfrm>
                <a:off x="8551798" y="5201816"/>
                <a:ext cx="5224378" cy="2187650"/>
              </a:xfrm>
              <a:prstGeom prst="rect">
                <a:avLst/>
              </a:prstGeom>
              <a:blipFill rotWithShape="0">
                <a:blip r:embed="rId4"/>
                <a:stretch>
                  <a:fillRect/>
                </a:stretch>
              </a:blipFill>
            </p:spPr>
            <p:txBody>
              <a:bodyPr/>
              <a:lstStyle/>
              <a:p>
                <a:r>
                  <a:rPr lang="en-US">
                    <a:noFill/>
                  </a:rPr>
                  <a:t> </a:t>
                </a:r>
              </a:p>
            </p:txBody>
          </p:sp>
        </mc:Fallback>
      </mc:AlternateContent>
      <p:sp>
        <p:nvSpPr>
          <p:cNvPr id="2" name="TextBox 1"/>
          <p:cNvSpPr txBox="1"/>
          <p:nvPr/>
        </p:nvSpPr>
        <p:spPr>
          <a:xfrm>
            <a:off x="8400912" y="4769768"/>
            <a:ext cx="5322429" cy="523220"/>
          </a:xfrm>
          <a:prstGeom prst="rect">
            <a:avLst/>
          </a:prstGeom>
          <a:noFill/>
        </p:spPr>
        <p:txBody>
          <a:bodyPr wrap="square" rtlCol="0">
            <a:spAutoFit/>
          </a:bodyPr>
          <a:lstStyle/>
          <a:p>
            <a:r>
              <a:rPr lang="en-US" sz="2800" dirty="0" smtClean="0">
                <a:solidFill>
                  <a:schemeClr val="bg1"/>
                </a:solidFill>
                <a:latin typeface="Nevis" panose="02000800000000000000" pitchFamily="2" charset="0"/>
                <a:ea typeface="Cambria Math" panose="02040503050406030204" pitchFamily="18" charset="0"/>
              </a:rPr>
              <a:t>Speed Index:</a:t>
            </a:r>
            <a:endParaRPr lang="en-US" sz="2800" dirty="0"/>
          </a:p>
        </p:txBody>
      </p:sp>
    </p:spTree>
    <p:extLst>
      <p:ext uri="{BB962C8B-B14F-4D97-AF65-F5344CB8AC3E}">
        <p14:creationId xmlns:p14="http://schemas.microsoft.com/office/powerpoint/2010/main" val="309972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64163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1343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412184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Metrics</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5306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018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9177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30726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3</a:t>
            </a:r>
            <a:endParaRPr lang="en-US" dirty="0"/>
          </a:p>
        </p:txBody>
      </p:sp>
      <p:sp>
        <p:nvSpPr>
          <p:cNvPr id="3" name="Title 2"/>
          <p:cNvSpPr>
            <a:spLocks noGrp="1"/>
          </p:cNvSpPr>
          <p:nvPr>
            <p:ph type="title"/>
          </p:nvPr>
        </p:nvSpPr>
        <p:spPr/>
        <p:txBody>
          <a:bodyPr/>
          <a:lstStyle/>
          <a:p>
            <a:r>
              <a:rPr lang="en-US" dirty="0" smtClean="0">
                <a:effectLst/>
              </a:rPr>
              <a:t>CONTINUOUS</a:t>
            </a:r>
            <a:br>
              <a:rPr lang="en-US" dirty="0" smtClean="0">
                <a:effectLst/>
              </a:rPr>
            </a:br>
            <a:r>
              <a:rPr lang="en-US" dirty="0" smtClean="0">
                <a:effectLst/>
              </a:rPr>
              <a:t>IMPROVEMENT</a:t>
            </a:r>
            <a:endParaRPr lang="en-US" dirty="0">
              <a:effectLst/>
            </a:endParaRPr>
          </a:p>
        </p:txBody>
      </p:sp>
    </p:spTree>
    <p:extLst>
      <p:ext uri="{BB962C8B-B14F-4D97-AF65-F5344CB8AC3E}">
        <p14:creationId xmlns:p14="http://schemas.microsoft.com/office/powerpoint/2010/main" val="352883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38969" y="2147852"/>
            <a:ext cx="20378167" cy="12095619"/>
          </a:xfrm>
          <a:prstGeom prst="rect">
            <a:avLst/>
          </a:prstGeom>
          <a:noFill/>
        </p:spPr>
        <p:txBody>
          <a:bodyPr wrap="square" rtlCol="0">
            <a:spAutoFit/>
          </a:bodyPr>
          <a:lstStyle/>
          <a:p>
            <a:r>
              <a:rPr lang="en-US" sz="26000" dirty="0" smtClean="0">
                <a:solidFill>
                  <a:schemeClr val="bg1"/>
                </a:solidFill>
                <a:latin typeface="Heavyweight"/>
                <a:cs typeface="Heavyweight"/>
              </a:rPr>
              <a:t>fresh blueberries</a:t>
            </a:r>
          </a:p>
          <a:p>
            <a:endParaRPr lang="en-US" sz="26000" dirty="0">
              <a:solidFill>
                <a:schemeClr val="bg1"/>
              </a:solidFill>
              <a:latin typeface="Langdon"/>
              <a:cs typeface="Langdon"/>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5857" y="715611"/>
            <a:ext cx="3258005" cy="728764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8927" y="2745216"/>
            <a:ext cx="5081875" cy="198193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7832" y="5199936"/>
            <a:ext cx="4624506" cy="173800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6192" y="3339884"/>
            <a:ext cx="4877481" cy="4877481"/>
          </a:xfrm>
          <a:prstGeom prst="rect">
            <a:avLst/>
          </a:prstGeom>
          <a:ln>
            <a:noFill/>
          </a:ln>
          <a:effectLst/>
        </p:spPr>
      </p:pic>
    </p:spTree>
    <p:extLst>
      <p:ext uri="{BB962C8B-B14F-4D97-AF65-F5344CB8AC3E}">
        <p14:creationId xmlns:p14="http://schemas.microsoft.com/office/powerpoint/2010/main" val="3088680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174282" y="2537520"/>
            <a:ext cx="13969552" cy="13969552"/>
          </a:xfrm>
          <a:prstGeom prst="ellipse">
            <a:avLst/>
          </a:prstGeom>
          <a:blipFill dpi="0" rotWithShape="1">
            <a:blip r:embed="rId2">
              <a:duotone>
                <a:schemeClr val="bg2">
                  <a:shade val="45000"/>
                  <a:satMod val="135000"/>
                </a:schemeClr>
                <a:prstClr val="white"/>
              </a:duotone>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Thank you</a:t>
            </a:r>
            <a:endParaRPr lang="en-US" dirty="0"/>
          </a:p>
        </p:txBody>
      </p:sp>
      <p:sp>
        <p:nvSpPr>
          <p:cNvPr id="5" name="Oval 4"/>
          <p:cNvSpPr/>
          <p:nvPr/>
        </p:nvSpPr>
        <p:spPr bwMode="auto">
          <a:xfrm>
            <a:off x="886744" y="5198754"/>
            <a:ext cx="4431554" cy="4431554"/>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742234" y="4373724"/>
            <a:ext cx="1584176" cy="1584176"/>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5" name="Picture 24" descr="RSS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74" y="4661756"/>
            <a:ext cx="939020" cy="936104"/>
          </a:xfrm>
          <a:prstGeom prst="rect">
            <a:avLst/>
          </a:prstGeom>
        </p:spPr>
      </p:pic>
      <p:pic>
        <p:nvPicPr>
          <p:cNvPr id="30" name="Picture 29" descr="twitter-White_N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235" y="6352903"/>
            <a:ext cx="2517654" cy="2064478"/>
          </a:xfrm>
          <a:prstGeom prst="rect">
            <a:avLst/>
          </a:prstGeom>
        </p:spPr>
      </p:pic>
      <p:sp>
        <p:nvSpPr>
          <p:cNvPr id="32" name="Rectangular Callout 31"/>
          <p:cNvSpPr/>
          <p:nvPr/>
        </p:nvSpPr>
        <p:spPr bwMode="auto">
          <a:xfrm>
            <a:off x="1861914" y="10206372"/>
            <a:ext cx="3096344" cy="1656184"/>
          </a:xfrm>
          <a:prstGeom prst="wedgeRectCallout">
            <a:avLst>
              <a:gd name="adj1" fmla="val 3438"/>
              <a:gd name="adj2" fmla="val -7407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Text Placeholder 8"/>
          <p:cNvSpPr txBox="1">
            <a:spLocks/>
          </p:cNvSpPr>
          <p:nvPr/>
        </p:nvSpPr>
        <p:spPr>
          <a:xfrm>
            <a:off x="2021137" y="10422396"/>
            <a:ext cx="2736304"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@NIKMD23</a:t>
            </a:r>
            <a:endParaRPr lang="en-US" kern="0" dirty="0"/>
          </a:p>
        </p:txBody>
      </p:sp>
      <p:sp>
        <p:nvSpPr>
          <p:cNvPr id="35" name="Rectangular Callout 34"/>
          <p:cNvSpPr/>
          <p:nvPr/>
        </p:nvSpPr>
        <p:spPr bwMode="auto">
          <a:xfrm>
            <a:off x="16401795" y="3257600"/>
            <a:ext cx="4270678" cy="1656184"/>
          </a:xfrm>
          <a:prstGeom prst="wedgeRectCallout">
            <a:avLst>
              <a:gd name="adj1" fmla="val -38528"/>
              <a:gd name="adj2" fmla="val 69765"/>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8"/>
          <p:cNvSpPr txBox="1">
            <a:spLocks/>
          </p:cNvSpPr>
          <p:nvPr/>
        </p:nvSpPr>
        <p:spPr>
          <a:xfrm>
            <a:off x="16911586" y="3508681"/>
            <a:ext cx="3312368"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BITLY.COM/</a:t>
            </a:r>
            <a:r>
              <a:rPr lang="en-US" sz="2400" kern="0" dirty="0" smtClean="0"/>
              <a:t/>
            </a:r>
            <a:br>
              <a:rPr lang="en-US" sz="2400" kern="0" dirty="0" smtClean="0"/>
            </a:br>
            <a:r>
              <a:rPr lang="en-US" sz="2400" kern="0" dirty="0" smtClean="0"/>
              <a:t>TRACKING-REAL-WORLD-WEB-PERF</a:t>
            </a:r>
            <a:endParaRPr lang="en-US" kern="0" dirty="0"/>
          </a:p>
        </p:txBody>
      </p:sp>
      <p:sp>
        <p:nvSpPr>
          <p:cNvPr id="36" name="Rectangular Callout 35"/>
          <p:cNvSpPr/>
          <p:nvPr/>
        </p:nvSpPr>
        <p:spPr bwMode="auto">
          <a:xfrm>
            <a:off x="1141834" y="2357500"/>
            <a:ext cx="4076688" cy="1656184"/>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8"/>
          <p:cNvSpPr txBox="1">
            <a:spLocks/>
          </p:cNvSpPr>
          <p:nvPr/>
        </p:nvSpPr>
        <p:spPr>
          <a:xfrm>
            <a:off x="1190130" y="2645073"/>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endParaRPr lang="en-US" kern="0" dirty="0"/>
          </a:p>
        </p:txBody>
      </p:sp>
      <p:sp>
        <p:nvSpPr>
          <p:cNvPr id="37" name="Oval 36"/>
          <p:cNvSpPr/>
          <p:nvPr/>
        </p:nvSpPr>
        <p:spPr bwMode="auto">
          <a:xfrm>
            <a:off x="19088297" y="10242376"/>
            <a:ext cx="2016224" cy="2016224"/>
          </a:xfrm>
          <a:prstGeom prst="ellipse">
            <a:avLst/>
          </a:prstGeom>
          <a:blipFill rotWithShape="1">
            <a:blip r:embed="rId7"/>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TextBox 37"/>
          <p:cNvSpPr txBox="1"/>
          <p:nvPr/>
        </p:nvSpPr>
        <p:spPr>
          <a:xfrm>
            <a:off x="19481279" y="10527213"/>
            <a:ext cx="1263202" cy="1446550"/>
          </a:xfrm>
          <a:prstGeom prst="rect">
            <a:avLst/>
          </a:prstGeom>
          <a:noFill/>
        </p:spPr>
        <p:txBody>
          <a:bodyPr wrap="square" rtlCol="0">
            <a:spAutoFit/>
          </a:bodyPr>
          <a:lstStyle/>
          <a:p>
            <a:r>
              <a:rPr lang="en-US" sz="8800" dirty="0" smtClean="0">
                <a:solidFill>
                  <a:srgbClr val="FFFFFF"/>
                </a:solidFill>
                <a:latin typeface="Heavyweight" panose="00000400000000000000" pitchFamily="2" charset="0"/>
              </a:rPr>
              <a:t>?</a:t>
            </a:r>
            <a:endParaRPr lang="en-US" sz="8800" dirty="0">
              <a:solidFill>
                <a:srgbClr val="FFFFFF"/>
              </a:solidFill>
              <a:latin typeface="Heavyweight" panose="00000400000000000000" pitchFamily="2" charset="0"/>
            </a:endParaRPr>
          </a:p>
        </p:txBody>
      </p:sp>
      <p:sp>
        <p:nvSpPr>
          <p:cNvPr id="39" name="Rectangular Callout 38"/>
          <p:cNvSpPr/>
          <p:nvPr/>
        </p:nvSpPr>
        <p:spPr bwMode="auto">
          <a:xfrm>
            <a:off x="19573139" y="8298160"/>
            <a:ext cx="3311056" cy="1656184"/>
          </a:xfrm>
          <a:prstGeom prst="wedgeRectCallout">
            <a:avLst>
              <a:gd name="adj1" fmla="val 2200"/>
              <a:gd name="adj2" fmla="val 77030"/>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 Placeholder 8"/>
          <p:cNvSpPr txBox="1">
            <a:spLocks/>
          </p:cNvSpPr>
          <p:nvPr/>
        </p:nvSpPr>
        <p:spPr>
          <a:xfrm>
            <a:off x="19232313" y="8583859"/>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QUESTIONS?</a:t>
            </a:r>
            <a:endParaRPr lang="en-US" kern="0" dirty="0"/>
          </a:p>
        </p:txBody>
      </p:sp>
      <p:sp>
        <p:nvSpPr>
          <p:cNvPr id="7" name="Rectangle 6"/>
          <p:cNvSpPr/>
          <p:nvPr/>
        </p:nvSpPr>
        <p:spPr bwMode="auto">
          <a:xfrm>
            <a:off x="8187387" y="4913784"/>
            <a:ext cx="8009226" cy="8066098"/>
          </a:xfrm>
          <a:prstGeom prst="rect">
            <a:avLst/>
          </a:prstGeom>
          <a:blipFill dpi="0" rotWithShape="1">
            <a:blip r:embed="rId8">
              <a:alphaModFix amt="75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0113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First Byte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1768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445346" y="9522296"/>
            <a:ext cx="20162240" cy="5328592"/>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 name="Straight Connector 3"/>
          <p:cNvCxnSpPr/>
          <p:nvPr/>
        </p:nvCxnSpPr>
        <p:spPr bwMode="auto">
          <a:xfrm>
            <a:off x="1462808" y="10098360"/>
            <a:ext cx="20162240" cy="0"/>
          </a:xfrm>
          <a:prstGeom prst="line">
            <a:avLst/>
          </a:prstGeom>
          <a:solidFill>
            <a:srgbClr val="ECB100"/>
          </a:solidFill>
          <a:ln w="63500">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First Byte - details</a:t>
            </a:r>
            <a:endParaRPr lang="en-US" dirty="0"/>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TextBox 25"/>
          <p:cNvSpPr txBox="1"/>
          <p:nvPr/>
        </p:nvSpPr>
        <p:spPr>
          <a:xfrm>
            <a:off x="1462808" y="9522296"/>
            <a:ext cx="11521280"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&lt;</a:t>
            </a:r>
            <a:r>
              <a:rPr lang="en-US" sz="3200" b="1" dirty="0" smtClean="0">
                <a:solidFill>
                  <a:schemeClr val="accent2"/>
                </a:solidFill>
                <a:latin typeface="Consolas" panose="020B0609020204030204" pitchFamily="49" charset="0"/>
                <a:cs typeface="Consolas" panose="020B0609020204030204" pitchFamily="49" charset="0"/>
              </a:rPr>
              <a:t>F12</a:t>
            </a:r>
            <a:r>
              <a:rPr lang="en-US" sz="3200" b="1" dirty="0" smtClean="0">
                <a:solidFill>
                  <a:schemeClr val="bg2"/>
                </a:solidFill>
                <a:latin typeface="Consolas" panose="020B0609020204030204" pitchFamily="49" charset="0"/>
                <a:cs typeface="Consolas" panose="020B0609020204030204" pitchFamily="49" charset="0"/>
              </a:rPr>
              <a:t>/&gt; </a:t>
            </a:r>
            <a:r>
              <a:rPr lang="en-US" sz="3200" b="1" dirty="0" smtClean="0">
                <a:solidFill>
                  <a:schemeClr val="accent2"/>
                </a:solidFill>
                <a:latin typeface="Consolas" panose="020B0609020204030204" pitchFamily="49" charset="0"/>
                <a:cs typeface="Consolas" panose="020B0609020204030204" pitchFamily="49" charset="0"/>
              </a:rPr>
              <a:t>Tools </a:t>
            </a:r>
            <a:r>
              <a:rPr lang="en-US" sz="3200" dirty="0" smtClean="0">
                <a:solidFill>
                  <a:schemeClr val="tx1">
                    <a:lumMod val="50000"/>
                  </a:schemeClr>
                </a:solidFill>
              </a:rPr>
              <a:t>▸ </a:t>
            </a:r>
            <a:r>
              <a:rPr lang="en-US" sz="3200" b="1" dirty="0" smtClean="0">
                <a:solidFill>
                  <a:schemeClr val="bg1"/>
                </a:solidFill>
                <a:latin typeface="Consolas" panose="020B0609020204030204" pitchFamily="49" charset="0"/>
                <a:cs typeface="Consolas" panose="020B0609020204030204" pitchFamily="49" charset="0"/>
              </a:rPr>
              <a:t>Network</a:t>
            </a:r>
            <a:endParaRPr lang="en-US" sz="3200" b="1"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17376576" y="9513585"/>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x</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8" name="TextBox 27"/>
          <p:cNvSpPr txBox="1"/>
          <p:nvPr/>
        </p:nvSpPr>
        <p:spPr>
          <a:xfrm>
            <a:off x="16800512" y="9441577"/>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_</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9" name="TextBox 28"/>
          <p:cNvSpPr txBox="1"/>
          <p:nvPr/>
        </p:nvSpPr>
        <p:spPr>
          <a:xfrm>
            <a:off x="1471292" y="11034464"/>
            <a:ext cx="11152756" cy="584775"/>
          </a:xfrm>
          <a:prstGeom prst="rect">
            <a:avLst/>
          </a:prstGeom>
          <a:noFill/>
        </p:spPr>
        <p:txBody>
          <a:bodyPr wrap="square" rtlCol="0">
            <a:spAutoFit/>
          </a:bodyPr>
          <a:lstStyle/>
          <a:p>
            <a:pPr algn="l"/>
            <a:r>
              <a:rPr lang="en-US" sz="3200" dirty="0" smtClean="0">
                <a:solidFill>
                  <a:srgbClr val="00B050"/>
                </a:solidFill>
                <a:latin typeface="Web Symbols" pitchFamily="50" charset="0"/>
              </a:rPr>
              <a:t>/</a:t>
            </a:r>
            <a:r>
              <a:rPr lang="en-US" sz="3200" dirty="0" smtClean="0">
                <a:latin typeface="Web Symbols" pitchFamily="50" charset="0"/>
              </a:rPr>
              <a:t> </a:t>
            </a:r>
            <a:r>
              <a:rPr lang="en-US" sz="3200" dirty="0" smtClean="0">
                <a:solidFill>
                  <a:schemeClr val="bg2"/>
                </a:solidFill>
                <a:latin typeface="Consolas" panose="020B0609020204030204" pitchFamily="49" charset="0"/>
                <a:cs typeface="Consolas" panose="020B0609020204030204" pitchFamily="49" charset="0"/>
              </a:rPr>
              <a:t>200  /login      html</a:t>
            </a:r>
            <a:endParaRPr lang="en-US" sz="3200" dirty="0">
              <a:solidFill>
                <a:schemeClr val="accent2"/>
              </a:solidFill>
              <a:latin typeface="Consolas" panose="020B0609020204030204" pitchFamily="49" charset="0"/>
              <a:cs typeface="Consolas" panose="020B0609020204030204" pitchFamily="49" charset="0"/>
            </a:endParaRPr>
          </a:p>
        </p:txBody>
      </p:sp>
      <p:sp>
        <p:nvSpPr>
          <p:cNvPr id="30" name="Rectangle 29"/>
          <p:cNvSpPr/>
          <p:nvPr/>
        </p:nvSpPr>
        <p:spPr bwMode="auto">
          <a:xfrm>
            <a:off x="7079432" y="10962456"/>
            <a:ext cx="1728192" cy="827929"/>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ectangle 30"/>
          <p:cNvSpPr/>
          <p:nvPr/>
        </p:nvSpPr>
        <p:spPr bwMode="auto">
          <a:xfrm>
            <a:off x="8735617" y="10962456"/>
            <a:ext cx="2736304" cy="827929"/>
          </a:xfrm>
          <a:prstGeom prst="rect">
            <a:avLst/>
          </a:prstGeom>
          <a:blipFill dpi="0" rotWithShape="1">
            <a:blip r:embed="rId7"/>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11399912" y="10962456"/>
            <a:ext cx="2987148" cy="827929"/>
          </a:xfrm>
          <a:prstGeom prst="rect">
            <a:avLst/>
          </a:prstGeom>
          <a:blipFill dpi="0" rotWithShape="1">
            <a:blip r:embed="rId8"/>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14352240" y="10962456"/>
            <a:ext cx="4608512" cy="827929"/>
          </a:xfrm>
          <a:prstGeom prst="rect">
            <a:avLst/>
          </a:prstGeom>
          <a:blipFill dpi="0" rotWithShape="1">
            <a:blip r:embed="rId9"/>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ectangle 33"/>
          <p:cNvSpPr/>
          <p:nvPr/>
        </p:nvSpPr>
        <p:spPr bwMode="auto">
          <a:xfrm>
            <a:off x="18960752" y="10962456"/>
            <a:ext cx="2376264" cy="827929"/>
          </a:xfrm>
          <a:prstGeom prst="rect">
            <a:avLst/>
          </a:prstGeom>
          <a:blipFill dpi="0" rotWithShape="1">
            <a:blip r:embed="rId10"/>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Isosceles Triangle 35"/>
          <p:cNvSpPr/>
          <p:nvPr/>
        </p:nvSpPr>
        <p:spPr bwMode="auto">
          <a:xfrm rot="16200000">
            <a:off x="20613062" y="10778725"/>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Isosceles Triangle 36"/>
          <p:cNvSpPr/>
          <p:nvPr/>
        </p:nvSpPr>
        <p:spPr bwMode="auto">
          <a:xfrm rot="16200000">
            <a:off x="20613062" y="11066431"/>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Isosceles Triangle 37"/>
          <p:cNvSpPr/>
          <p:nvPr/>
        </p:nvSpPr>
        <p:spPr bwMode="auto">
          <a:xfrm rot="16200000">
            <a:off x="20613062" y="11354463"/>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Isosceles Triangle 38"/>
          <p:cNvSpPr/>
          <p:nvPr/>
        </p:nvSpPr>
        <p:spPr bwMode="auto">
          <a:xfrm rot="16200000">
            <a:off x="20613062" y="11606654"/>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471292" y="12114584"/>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/style.css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css</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2" name="TextBox 41"/>
          <p:cNvSpPr txBox="1"/>
          <p:nvPr/>
        </p:nvSpPr>
        <p:spPr>
          <a:xfrm>
            <a:off x="1462808" y="13113985"/>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/logo.png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img</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3" name="Rectangle 42"/>
          <p:cNvSpPr/>
          <p:nvPr/>
        </p:nvSpPr>
        <p:spPr bwMode="auto">
          <a:xfrm>
            <a:off x="14856296" y="12069370"/>
            <a:ext cx="6243752"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Rectangle 43"/>
          <p:cNvSpPr/>
          <p:nvPr/>
        </p:nvSpPr>
        <p:spPr bwMode="auto">
          <a:xfrm>
            <a:off x="15605354" y="13176284"/>
            <a:ext cx="5494693"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Isosceles Triangle 44"/>
          <p:cNvSpPr/>
          <p:nvPr/>
        </p:nvSpPr>
        <p:spPr bwMode="auto">
          <a:xfrm rot="16200000">
            <a:off x="20613062" y="11930527"/>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Isosceles Triangle 45"/>
          <p:cNvSpPr/>
          <p:nvPr/>
        </p:nvSpPr>
        <p:spPr bwMode="auto">
          <a:xfrm rot="16200000">
            <a:off x="20613062" y="1221855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Isosceles Triangle 46"/>
          <p:cNvSpPr/>
          <p:nvPr/>
        </p:nvSpPr>
        <p:spPr bwMode="auto">
          <a:xfrm rot="16200000">
            <a:off x="20613062" y="12470750"/>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Isosceles Triangle 47"/>
          <p:cNvSpPr/>
          <p:nvPr/>
        </p:nvSpPr>
        <p:spPr bwMode="auto">
          <a:xfrm rot="16200000">
            <a:off x="20613062" y="13082656"/>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Isosceles Triangle 48"/>
          <p:cNvSpPr/>
          <p:nvPr/>
        </p:nvSpPr>
        <p:spPr bwMode="auto">
          <a:xfrm rot="16200000">
            <a:off x="20613062" y="13370688"/>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Isosceles Triangle 49"/>
          <p:cNvSpPr/>
          <p:nvPr/>
        </p:nvSpPr>
        <p:spPr bwMode="auto">
          <a:xfrm rot="16200000">
            <a:off x="20613062" y="1362287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488754" y="10161657"/>
            <a:ext cx="20136294"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Status   URL       Type    DNS      TCP          TLS             TTFB         Download</a:t>
            </a:r>
            <a:endParaRPr lang="en-US" sz="3200" b="1" dirty="0">
              <a:solidFill>
                <a:schemeClr val="accent2"/>
              </a:solidFill>
              <a:latin typeface="Consolas" panose="020B0609020204030204" pitchFamily="49" charset="0"/>
              <a:cs typeface="Consolas" panose="020B0609020204030204" pitchFamily="49" charset="0"/>
            </a:endParaRPr>
          </a:p>
        </p:txBody>
      </p:sp>
      <p:cxnSp>
        <p:nvCxnSpPr>
          <p:cNvPr id="51" name="Straight Connector 50"/>
          <p:cNvCxnSpPr/>
          <p:nvPr/>
        </p:nvCxnSpPr>
        <p:spPr bwMode="auto">
          <a:xfrm>
            <a:off x="1462808" y="10746432"/>
            <a:ext cx="20162240" cy="0"/>
          </a:xfrm>
          <a:prstGeom prst="line">
            <a:avLst/>
          </a:prstGeom>
          <a:solidFill>
            <a:srgbClr val="ECB100"/>
          </a:solidFill>
          <a:ln w="15875">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1561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Title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388595"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21457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First Paint</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57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a:t>
            </a:r>
            <a:r>
              <a:rPr lang="en-US" dirty="0" err="1" smtClean="0"/>
              <a:t>DomContentLoaded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1750840" y="7820819"/>
            <a:ext cx="7305146" cy="8212990"/>
          </a:xfrm>
          <a:prstGeom prst="roundRect">
            <a:avLst>
              <a:gd name="adj" fmla="val 0"/>
            </a:avLst>
          </a:prstGeom>
          <a:noFill/>
          <a:ln w="5080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2185226" y="955424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2197349" y="1099440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185226" y="8338172"/>
            <a:ext cx="3802946" cy="954107"/>
          </a:xfrm>
          <a:prstGeom prst="rect">
            <a:avLst/>
          </a:prstGeom>
          <a:noFill/>
        </p:spPr>
        <p:txBody>
          <a:bodyPr wrap="square" rtlCol="0">
            <a:spAutoFit/>
          </a:bodyPr>
          <a:lstStyle/>
          <a:p>
            <a:pPr algn="l"/>
            <a:r>
              <a:rPr lang="en-US" dirty="0">
                <a:solidFill>
                  <a:schemeClr val="bg1"/>
                </a:solidFill>
                <a:latin typeface="Times New Roman" panose="02020603050405020304" pitchFamily="18" charset="0"/>
                <a:cs typeface="Times New Roman" panose="02020603050405020304" pitchFamily="18" charset="0"/>
              </a:rPr>
              <a:t>s</a:t>
            </a:r>
            <a:r>
              <a:rPr lang="en-US" dirty="0" smtClean="0">
                <a:solidFill>
                  <a:schemeClr val="bg1"/>
                </a:solidFill>
                <a:latin typeface="Times New Roman" panose="02020603050405020304" pitchFamily="18" charset="0"/>
                <a:cs typeface="Times New Roman" panose="02020603050405020304" pitchFamily="18" charset="0"/>
              </a:rPr>
              <a:t>ign 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430524" y="9723880"/>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email@domain.com</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430524" y="11190896"/>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password</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Rounded Rectangle 37"/>
          <p:cNvSpPr/>
          <p:nvPr/>
        </p:nvSpPr>
        <p:spPr bwMode="auto">
          <a:xfrm>
            <a:off x="2103105" y="13460309"/>
            <a:ext cx="2376264" cy="881659"/>
          </a:xfrm>
          <a:prstGeom prst="roundRect">
            <a:avLst/>
          </a:prstGeom>
          <a:solidFill>
            <a:schemeClr val="bg2">
              <a:lumMod val="40000"/>
              <a:lumOff val="60000"/>
            </a:schemeClr>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855801" y="13577972"/>
            <a:ext cx="287087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s</a:t>
            </a:r>
            <a:r>
              <a:rPr lang="en-US" sz="3600" dirty="0" smtClean="0">
                <a:solidFill>
                  <a:schemeClr val="bg1"/>
                </a:solidFill>
                <a:latin typeface="Times New Roman" panose="02020603050405020304" pitchFamily="18" charset="0"/>
                <a:cs typeface="Times New Roman" panose="02020603050405020304" pitchFamily="18" charset="0"/>
              </a:rPr>
              <a:t>ign in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41" name="Rounded Rectangle 40"/>
          <p:cNvSpPr/>
          <p:nvPr/>
        </p:nvSpPr>
        <p:spPr bwMode="auto">
          <a:xfrm>
            <a:off x="2178165" y="12597808"/>
            <a:ext cx="467738" cy="489646"/>
          </a:xfrm>
          <a:prstGeom prst="roundRect">
            <a:avLst>
              <a:gd name="adj" fmla="val 0"/>
            </a:avLst>
          </a:prstGeom>
          <a:no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2682221" y="12578644"/>
            <a:ext cx="3033785"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Remember Me?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67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Load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688453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email@domain.com</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password</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123596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itle &amp; Subtitle ">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ln>
        <a:effectLst>
          <a:outerShdw blurRad="152400" dist="101600" dir="2760000" algn="tl" rotWithShape="0">
            <a:srgbClr val="000000">
              <a:alpha val="20000"/>
            </a:srgbClr>
          </a:outerShdw>
        </a:effectLs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19602</TotalTime>
  <Pages>0</Pages>
  <Words>1459</Words>
  <Characters>0</Characters>
  <Application>Microsoft Office PowerPoint</Application>
  <PresentationFormat>Custom</PresentationFormat>
  <Lines>0</Lines>
  <Paragraphs>514</Paragraphs>
  <Slides>34</Slides>
  <Notes>22</Notes>
  <HiddenSlides>0</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34</vt:i4>
      </vt:variant>
    </vt:vector>
  </HeadingPairs>
  <TitlesOfParts>
    <vt:vector size="61" baseType="lpstr">
      <vt:lpstr>Novecento wide Book</vt:lpstr>
      <vt:lpstr>Consolas</vt:lpstr>
      <vt:lpstr>Web Symbols</vt:lpstr>
      <vt:lpstr>Adhesive Nr. Seven Banners</vt:lpstr>
      <vt:lpstr>Gill Sans</vt:lpstr>
      <vt:lpstr>ヒラギノ角ゴ ProN W6</vt:lpstr>
      <vt:lpstr>Roboto</vt:lpstr>
      <vt:lpstr>Amatic SC Regular</vt:lpstr>
      <vt:lpstr>Cambria Math</vt:lpstr>
      <vt:lpstr>Nevis</vt:lpstr>
      <vt:lpstr>Calibri</vt:lpstr>
      <vt:lpstr>Amatic SC Bold</vt:lpstr>
      <vt:lpstr>Entypo</vt:lpstr>
      <vt:lpstr>Courier New</vt:lpstr>
      <vt:lpstr>ヒラギノ角ゴ ProN W3</vt:lpstr>
      <vt:lpstr>Veneer extras</vt:lpstr>
      <vt:lpstr>Lucida Grande</vt:lpstr>
      <vt:lpstr>Heavyweight</vt:lpstr>
      <vt:lpstr>Wingdings</vt:lpstr>
      <vt:lpstr>Veneer extras</vt:lpstr>
      <vt:lpstr>nevis Bold</vt:lpstr>
      <vt:lpstr>Times New Roman</vt:lpstr>
      <vt:lpstr>Miso</vt:lpstr>
      <vt:lpstr>Daniel Black</vt:lpstr>
      <vt:lpstr>Langdon</vt:lpstr>
      <vt:lpstr>Title &amp; Subtitle </vt:lpstr>
      <vt:lpstr>No Heading Pages</vt:lpstr>
      <vt:lpstr>Tracking Real World Web Performance</vt:lpstr>
      <vt:lpstr>OODA Loop</vt:lpstr>
      <vt:lpstr>Metrics</vt:lpstr>
      <vt:lpstr>Time To First Byte</vt:lpstr>
      <vt:lpstr>Time To First Byte - details</vt:lpstr>
      <vt:lpstr>Time To Title</vt:lpstr>
      <vt:lpstr>Time To First Paint</vt:lpstr>
      <vt:lpstr>Time To DomContentLoaded</vt:lpstr>
      <vt:lpstr>Time To Load</vt:lpstr>
      <vt:lpstr>Time To XYZ?</vt:lpstr>
      <vt:lpstr>Average vs. Median</vt:lpstr>
      <vt:lpstr>Average vs. Median</vt:lpstr>
      <vt:lpstr>Average vs. Median</vt:lpstr>
      <vt:lpstr>Average vs. Median</vt:lpstr>
      <vt:lpstr>Average vs. Median</vt:lpstr>
      <vt:lpstr>Average vs. Median</vt:lpstr>
      <vt:lpstr>REAL USER METRICS</vt:lpstr>
      <vt:lpstr>Web Performance Working Group</vt:lpstr>
      <vt:lpstr>Navigation Timing</vt:lpstr>
      <vt:lpstr>Navigation Timing</vt:lpstr>
      <vt:lpstr>Resource Timing</vt:lpstr>
      <vt:lpstr>Resource Timing</vt:lpstr>
      <vt:lpstr>YOUR BULLETED LIST</vt:lpstr>
      <vt:lpstr>SYNTHETIC TESTING</vt:lpstr>
      <vt:lpstr>WebPagetest Locations</vt:lpstr>
      <vt:lpstr>Speed Index</vt:lpstr>
      <vt:lpstr>Speed Index</vt:lpstr>
      <vt:lpstr>Speed Index</vt:lpstr>
      <vt:lpstr>Speed Index</vt:lpstr>
      <vt:lpstr>Speed Index</vt:lpstr>
      <vt:lpstr>Speed Index</vt:lpstr>
      <vt:lpstr>CONTINUOUS IMPROVEMENT</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 Of The Blue</dc:title>
  <dc:subject/>
  <dc:creator>Nik Molnar</dc:creator>
  <cp:keywords/>
  <dc:description/>
  <cp:lastModifiedBy>Nik Molnar</cp:lastModifiedBy>
  <cp:revision>978</cp:revision>
  <dcterms:modified xsi:type="dcterms:W3CDTF">2014-11-21T17:34:08Z</dcterms:modified>
</cp:coreProperties>
</file>